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10693400" cy="7561263"/>
  <p:notesSz cx="6797675" cy="9926638"/>
  <p:defaultTex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orient="horz" pos="113">
          <p15:clr>
            <a:srgbClr val="A4A3A4"/>
          </p15:clr>
        </p15:guide>
        <p15:guide id="3" orient="horz" pos="4649">
          <p15:clr>
            <a:srgbClr val="A4A3A4"/>
          </p15:clr>
        </p15:guide>
        <p15:guide id="4" orient="horz" pos="1150">
          <p15:clr>
            <a:srgbClr val="A4A3A4"/>
          </p15:clr>
        </p15:guide>
        <p15:guide id="5" orient="horz" pos="4572">
          <p15:clr>
            <a:srgbClr val="A4A3A4"/>
          </p15:clr>
        </p15:guide>
        <p15:guide id="6" orient="horz" pos="261">
          <p15:clr>
            <a:srgbClr val="A4A3A4"/>
          </p15:clr>
        </p15:guide>
        <p15:guide id="7" orient="horz" pos="307">
          <p15:clr>
            <a:srgbClr val="A4A3A4"/>
          </p15:clr>
        </p15:guide>
        <p15:guide id="8" orient="horz" pos="1020">
          <p15:clr>
            <a:srgbClr val="A4A3A4"/>
          </p15:clr>
        </p15:guide>
        <p15:guide id="9" orient="horz" pos="3316">
          <p15:clr>
            <a:srgbClr val="A4A3A4"/>
          </p15:clr>
        </p15:guide>
        <p15:guide id="10" orient="horz" pos="3052">
          <p15:clr>
            <a:srgbClr val="A4A3A4"/>
          </p15:clr>
        </p15:guide>
        <p15:guide id="11" orient="horz" pos="1394">
          <p15:clr>
            <a:srgbClr val="A4A3A4"/>
          </p15:clr>
        </p15:guide>
        <p15:guide id="12" orient="horz" pos="1442">
          <p15:clr>
            <a:srgbClr val="A4A3A4"/>
          </p15:clr>
        </p15:guide>
        <p15:guide id="13" orient="horz" pos="1791">
          <p15:clr>
            <a:srgbClr val="A4A3A4"/>
          </p15:clr>
        </p15:guide>
        <p15:guide id="14" pos="114">
          <p15:clr>
            <a:srgbClr val="A4A3A4"/>
          </p15:clr>
        </p15:guide>
        <p15:guide id="15" pos="6623">
          <p15:clr>
            <a:srgbClr val="A4A3A4"/>
          </p15:clr>
        </p15:guide>
        <p15:guide id="16" pos="2382">
          <p15:clr>
            <a:srgbClr val="A4A3A4"/>
          </p15:clr>
        </p15:guide>
        <p15:guide id="17" pos="2155">
          <p15:clr>
            <a:srgbClr val="A4A3A4"/>
          </p15:clr>
        </p15:guide>
        <p15:guide id="18" pos="2267">
          <p15:clr>
            <a:srgbClr val="A4A3A4"/>
          </p15:clr>
        </p15:guide>
        <p15:guide id="19" pos="229">
          <p15:clr>
            <a:srgbClr val="A4A3A4"/>
          </p15:clr>
        </p15:guide>
        <p15:guide id="20" pos="2041">
          <p15:clr>
            <a:srgbClr val="A4A3A4"/>
          </p15:clr>
        </p15:guide>
        <p15:guide id="21" pos="6509">
          <p15:clr>
            <a:srgbClr val="A4A3A4"/>
          </p15:clr>
        </p15:guide>
        <p15:guide id="22" pos="2494">
          <p15:clr>
            <a:srgbClr val="A4A3A4"/>
          </p15:clr>
        </p15:guide>
        <p15:guide id="23" pos="4535">
          <p15:clr>
            <a:srgbClr val="A4A3A4"/>
          </p15:clr>
        </p15:guide>
        <p15:guide id="24" pos="4649">
          <p15:clr>
            <a:srgbClr val="A4A3A4"/>
          </p15:clr>
        </p15:guide>
        <p15:guide id="25" pos="4423">
          <p15:clr>
            <a:srgbClr val="A4A3A4"/>
          </p15:clr>
        </p15:guide>
        <p15:guide id="26" pos="4310">
          <p15:clr>
            <a:srgbClr val="A4A3A4"/>
          </p15:clr>
        </p15:guide>
        <p15:guide id="27" pos="4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FC"/>
    <a:srgbClr val="005B88"/>
    <a:srgbClr val="BCBCBC"/>
    <a:srgbClr val="8B8B8B"/>
    <a:srgbClr val="FBB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7"/>
    <p:restoredTop sz="94599"/>
  </p:normalViewPr>
  <p:slideViewPr>
    <p:cSldViewPr showGuides="1">
      <p:cViewPr varScale="1">
        <p:scale>
          <a:sx n="98" d="100"/>
          <a:sy n="98" d="100"/>
        </p:scale>
        <p:origin x="800" y="184"/>
      </p:cViewPr>
      <p:guideLst>
        <p:guide orient="horz" pos="2382"/>
        <p:guide orient="horz" pos="113"/>
        <p:guide orient="horz" pos="4649"/>
        <p:guide orient="horz" pos="1150"/>
        <p:guide orient="horz" pos="4572"/>
        <p:guide orient="horz" pos="261"/>
        <p:guide orient="horz" pos="307"/>
        <p:guide orient="horz" pos="1020"/>
        <p:guide orient="horz" pos="3316"/>
        <p:guide orient="horz" pos="3052"/>
        <p:guide orient="horz" pos="1394"/>
        <p:guide orient="horz" pos="1442"/>
        <p:guide orient="horz" pos="1791"/>
        <p:guide pos="114"/>
        <p:guide pos="6623"/>
        <p:guide pos="2382"/>
        <p:guide pos="2155"/>
        <p:guide pos="2267"/>
        <p:guide pos="229"/>
        <p:guide pos="2041"/>
        <p:guide pos="6509"/>
        <p:guide pos="2494"/>
        <p:guide pos="4535"/>
        <p:guide pos="4649"/>
        <p:guide pos="4423"/>
        <p:guide pos="4310"/>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5659" cy="496332"/>
          </a:xfrm>
          <a:prstGeom prst="rect">
            <a:avLst/>
          </a:prstGeom>
        </p:spPr>
        <p:txBody>
          <a:bodyPr vert="horz" lIns="95562" tIns="47781" rIns="95562" bIns="47781" rtlCol="0"/>
          <a:lstStyle>
            <a:lvl1pPr algn="l">
              <a:defRPr sz="1300"/>
            </a:lvl1pPr>
          </a:lstStyle>
          <a:p>
            <a:endParaRPr lang="de-DE"/>
          </a:p>
        </p:txBody>
      </p:sp>
      <p:sp>
        <p:nvSpPr>
          <p:cNvPr id="3" name="Datumsplatzhalter 2"/>
          <p:cNvSpPr>
            <a:spLocks noGrp="1"/>
          </p:cNvSpPr>
          <p:nvPr>
            <p:ph type="dt" idx="1"/>
          </p:nvPr>
        </p:nvSpPr>
        <p:spPr>
          <a:xfrm>
            <a:off x="3850444" y="2"/>
            <a:ext cx="2945659" cy="496332"/>
          </a:xfrm>
          <a:prstGeom prst="rect">
            <a:avLst/>
          </a:prstGeom>
        </p:spPr>
        <p:txBody>
          <a:bodyPr vert="horz" lIns="95562" tIns="47781" rIns="95562" bIns="47781" rtlCol="0"/>
          <a:lstStyle>
            <a:lvl1pPr algn="r">
              <a:defRPr sz="1300"/>
            </a:lvl1pPr>
          </a:lstStyle>
          <a:p>
            <a:fld id="{D4AB2095-B300-4129-8F15-8FA0CF15EA57}" type="datetimeFigureOut">
              <a:rPr lang="de-DE" smtClean="0"/>
              <a:t>14.01.24</a:t>
            </a:fld>
            <a:endParaRPr lang="de-DE"/>
          </a:p>
        </p:txBody>
      </p:sp>
      <p:sp>
        <p:nvSpPr>
          <p:cNvPr id="4" name="Folienbildplatzhalter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5562" tIns="47781" rIns="95562" bIns="47781"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de-DE"/>
          </a:p>
        </p:txBody>
      </p:sp>
      <p:sp>
        <p:nvSpPr>
          <p:cNvPr id="7" name="Foliennummernplatzhalter 6"/>
          <p:cNvSpPr>
            <a:spLocks noGrp="1"/>
          </p:cNvSpPr>
          <p:nvPr>
            <p:ph type="sldNum" sz="quarter" idx="5"/>
          </p:nvPr>
        </p:nvSpPr>
        <p:spPr>
          <a:xfrm>
            <a:off x="3850444" y="9428584"/>
            <a:ext cx="2945659" cy="496332"/>
          </a:xfrm>
          <a:prstGeom prst="rect">
            <a:avLst/>
          </a:prstGeom>
        </p:spPr>
        <p:txBody>
          <a:bodyPr vert="horz" lIns="95562" tIns="47781" rIns="95562" bIns="47781" rtlCol="0" anchor="b"/>
          <a:lstStyle>
            <a:lvl1pPr algn="r">
              <a:defRPr sz="1300"/>
            </a:lvl1pPr>
          </a:lstStyle>
          <a:p>
            <a:fld id="{E1EED20D-1D1E-4CFA-AE44-CC4DFFBD5FB8}" type="slidenum">
              <a:rPr lang="de-DE" smtClean="0"/>
              <a:t>‹Nr.›</a:t>
            </a:fld>
            <a:endParaRPr lang="de-DE"/>
          </a:p>
        </p:txBody>
      </p:sp>
    </p:spTree>
    <p:extLst>
      <p:ext uri="{BB962C8B-B14F-4D97-AF65-F5344CB8AC3E}">
        <p14:creationId xmlns:p14="http://schemas.microsoft.com/office/powerpoint/2010/main" val="1290738466"/>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1EED20D-1D1E-4CFA-AE44-CC4DFFBD5FB8}" type="slidenum">
              <a:rPr lang="de-DE" smtClean="0"/>
              <a:t>2</a:t>
            </a:fld>
            <a:endParaRPr lang="de-DE"/>
          </a:p>
        </p:txBody>
      </p:sp>
    </p:spTree>
    <p:extLst>
      <p:ext uri="{BB962C8B-B14F-4D97-AF65-F5344CB8AC3E}">
        <p14:creationId xmlns:p14="http://schemas.microsoft.com/office/powerpoint/2010/main" val="360789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7273925" y="484189"/>
            <a:ext cx="3240088" cy="2792386"/>
          </a:xfrm>
        </p:spPr>
        <p:txBody>
          <a:bodyPr/>
          <a:lstStyle/>
          <a:p>
            <a:r>
              <a:rPr lang="de-DE" dirty="0"/>
              <a:t>Bild durch Klicken auf Symbol hinzufügen</a:t>
            </a:r>
          </a:p>
        </p:txBody>
      </p:sp>
      <p:pic>
        <p:nvPicPr>
          <p:cNvPr id="23" name="Grafik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52839" y="6586630"/>
            <a:ext cx="2280671" cy="724706"/>
          </a:xfrm>
          <a:prstGeom prst="rect">
            <a:avLst/>
          </a:prstGeom>
        </p:spPr>
      </p:pic>
      <p:sp>
        <p:nvSpPr>
          <p:cNvPr id="3" name="Abgerundetes Rechteck 2"/>
          <p:cNvSpPr/>
          <p:nvPr userDrawn="1"/>
        </p:nvSpPr>
        <p:spPr>
          <a:xfrm>
            <a:off x="7289932" y="180231"/>
            <a:ext cx="3240000" cy="144016"/>
          </a:xfrm>
          <a:prstGeom prst="roundRect">
            <a:avLst>
              <a:gd name="adj" fmla="val 30470"/>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userDrawn="1"/>
        </p:nvSpPr>
        <p:spPr>
          <a:xfrm>
            <a:off x="3690876" y="180231"/>
            <a:ext cx="3240000" cy="144016"/>
          </a:xfrm>
          <a:prstGeom prst="roundRect">
            <a:avLst>
              <a:gd name="adj" fmla="val 30470"/>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25"/>
          <p:cNvSpPr/>
          <p:nvPr userDrawn="1"/>
        </p:nvSpPr>
        <p:spPr>
          <a:xfrm>
            <a:off x="3690876" y="6724440"/>
            <a:ext cx="3240000" cy="655847"/>
          </a:xfrm>
          <a:prstGeom prst="roundRect">
            <a:avLst>
              <a:gd name="adj" fmla="val 3973"/>
            </a:avLst>
          </a:prstGeom>
          <a:solidFill>
            <a:srgbClr val="BC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userDrawn="1"/>
        </p:nvSpPr>
        <p:spPr>
          <a:xfrm>
            <a:off x="3690876" y="6724441"/>
            <a:ext cx="3240000" cy="656590"/>
          </a:xfrm>
          <a:prstGeom prst="rect">
            <a:avLst/>
          </a:prstGeom>
        </p:spPr>
        <p:txBody>
          <a:bodyPr wrap="square">
            <a:spAutoFit/>
          </a:bodyPr>
          <a:lstStyle/>
          <a:p>
            <a:pPr marL="0" marR="0" lvl="0" indent="0" algn="l" defTabSz="1043056" rtl="0" eaLnBrk="1" fontAlgn="auto" latinLnBrk="0" hangingPunct="1">
              <a:lnSpc>
                <a:spcPts val="11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Eine Unternehmung der Dr. Schmedes &amp; Rödiger GbR</a:t>
            </a:r>
          </a:p>
          <a:p>
            <a:pPr marL="0" marR="0" lvl="0" indent="0" algn="l" defTabSz="1043056" rtl="0" eaLnBrk="1" fontAlgn="auto" latinLnBrk="0" hangingPunct="1">
              <a:lnSpc>
                <a:spcPts val="1100"/>
              </a:lnSpc>
              <a:spcBef>
                <a:spcPts val="0"/>
              </a:spcBef>
              <a:spcAft>
                <a:spcPts val="0"/>
              </a:spcAft>
              <a:buClrTx/>
              <a:buSzTx/>
              <a:buFontTx/>
              <a:buNone/>
              <a:tabLst/>
              <a:defRPr/>
            </a:pPr>
            <a:r>
              <a:rPr kumimoji="0" lang="de-DE" sz="1000" b="1" i="0" u="none" strike="noStrike" kern="1200" cap="none" spc="0" normalizeH="0" baseline="0" noProof="0" dirty="0" err="1">
                <a:ln>
                  <a:noFill/>
                </a:ln>
                <a:solidFill>
                  <a:schemeClr val="tx1"/>
                </a:solidFill>
                <a:effectLst/>
                <a:uLnTx/>
                <a:uFillTx/>
                <a:latin typeface="+mn-lt"/>
                <a:ea typeface="+mn-ea"/>
                <a:cs typeface="+mn-cs"/>
              </a:rPr>
              <a:t>MediAcion</a:t>
            </a:r>
            <a:endParaRPr kumimoji="0" lang="de-DE" sz="10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1043056" rtl="0" eaLnBrk="1" fontAlgn="auto" latinLnBrk="0" hangingPunct="1">
              <a:lnSpc>
                <a:spcPts val="11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Bei </a:t>
            </a:r>
            <a:r>
              <a:rPr kumimoji="0" lang="de-DE" sz="1000" b="0" i="0" u="none" strike="noStrike" kern="1200" cap="none" spc="0" normalizeH="0" baseline="0" noProof="0" dirty="0" err="1">
                <a:ln>
                  <a:noFill/>
                </a:ln>
                <a:solidFill>
                  <a:schemeClr val="tx1"/>
                </a:solidFill>
                <a:effectLst/>
                <a:uLnTx/>
                <a:uFillTx/>
                <a:latin typeface="+mn-lt"/>
                <a:ea typeface="+mn-ea"/>
                <a:cs typeface="+mn-cs"/>
              </a:rPr>
              <a:t>Kallagen</a:t>
            </a:r>
            <a:r>
              <a:rPr kumimoji="0" lang="de-DE" sz="1000" b="0" i="0" u="none" strike="noStrike" kern="1200" cap="none" spc="0" normalizeH="0" baseline="0" noProof="0" dirty="0">
                <a:ln>
                  <a:noFill/>
                </a:ln>
                <a:solidFill>
                  <a:schemeClr val="tx1"/>
                </a:solidFill>
                <a:effectLst/>
                <a:uLnTx/>
                <a:uFillTx/>
                <a:latin typeface="+mn-lt"/>
                <a:ea typeface="+mn-ea"/>
                <a:cs typeface="+mn-cs"/>
              </a:rPr>
              <a:t> Hof 5 · 49377 Vechta</a:t>
            </a:r>
          </a:p>
          <a:p>
            <a:pPr marL="0" marR="0" lvl="0" indent="0" algn="l" defTabSz="1043056" rtl="0" eaLnBrk="1" fontAlgn="auto" latinLnBrk="0" hangingPunct="1">
              <a:lnSpc>
                <a:spcPts val="1100"/>
              </a:lnSpc>
              <a:spcBef>
                <a:spcPts val="0"/>
              </a:spcBef>
              <a:spcAft>
                <a:spcPts val="0"/>
              </a:spcAft>
              <a:buClrTx/>
              <a:buSzTx/>
              <a:buFontTx/>
              <a:buNone/>
              <a:tabLst/>
              <a:defRPr/>
            </a:pPr>
            <a:r>
              <a:rPr kumimoji="0" lang="de-DE" sz="1000" b="0" i="0" u="none" strike="noStrike" kern="1200" cap="none" spc="0" normalizeH="0" baseline="0" noProof="0" dirty="0">
                <a:ln>
                  <a:noFill/>
                </a:ln>
                <a:solidFill>
                  <a:schemeClr val="tx1"/>
                </a:solidFill>
                <a:effectLst/>
                <a:uLnTx/>
                <a:uFillTx/>
                <a:latin typeface="+mn-lt"/>
                <a:ea typeface="+mn-ea"/>
                <a:cs typeface="+mn-cs"/>
              </a:rPr>
              <a:t>Tel. 04182 8000- 388 ·  www.mediacion.de</a:t>
            </a:r>
          </a:p>
        </p:txBody>
      </p:sp>
      <p:sp>
        <p:nvSpPr>
          <p:cNvPr id="28" name="Abgerundetes Rechteck 27"/>
          <p:cNvSpPr/>
          <p:nvPr userDrawn="1"/>
        </p:nvSpPr>
        <p:spPr>
          <a:xfrm>
            <a:off x="7293072" y="3509157"/>
            <a:ext cx="3240000" cy="2203200"/>
          </a:xfrm>
          <a:prstGeom prst="roundRect">
            <a:avLst>
              <a:gd name="adj" fmla="val 3973"/>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platzhalter 53"/>
          <p:cNvSpPr>
            <a:spLocks noGrp="1"/>
          </p:cNvSpPr>
          <p:nvPr>
            <p:ph type="body" sz="quarter" idx="15" hasCustomPrompt="1"/>
          </p:nvPr>
        </p:nvSpPr>
        <p:spPr>
          <a:xfrm>
            <a:off x="7470069" y="3760032"/>
            <a:ext cx="2879725" cy="1198337"/>
          </a:xfrm>
        </p:spPr>
        <p:txBody>
          <a:bodyPr/>
          <a:lstStyle>
            <a:lvl1pPr>
              <a:lnSpc>
                <a:spcPct val="120000"/>
              </a:lnSpc>
              <a:defRPr sz="1400" baseline="0">
                <a:solidFill>
                  <a:schemeClr val="bg1"/>
                </a:solidFill>
                <a:latin typeface="+mj-lt"/>
              </a:defRPr>
            </a:lvl1pPr>
            <a:lvl2pPr>
              <a:defRPr sz="1400" baseline="0">
                <a:latin typeface="+mj-lt"/>
              </a:defRPr>
            </a:lvl2pPr>
            <a:lvl3pPr>
              <a:defRPr sz="1400" baseline="0">
                <a:latin typeface="+mj-lt"/>
              </a:defRPr>
            </a:lvl3pPr>
            <a:lvl4pPr>
              <a:defRPr sz="1400" baseline="0">
                <a:latin typeface="+mj-lt"/>
              </a:defRPr>
            </a:lvl4pPr>
            <a:lvl5pPr>
              <a:defRPr sz="1400" baseline="0">
                <a:latin typeface="+mj-lt"/>
              </a:defRPr>
            </a:lvl5pPr>
          </a:lstStyle>
          <a:p>
            <a:pPr lvl="0"/>
            <a:r>
              <a:rPr lang="de-DE" dirty="0"/>
              <a:t>Hier kommt der Titel in 14 Punkt hin, er ist maximal 4-zeilig und der Schwerpunkt kann mit 28 Punkt Fett </a:t>
            </a:r>
          </a:p>
          <a:p>
            <a:pPr lvl="0"/>
            <a:r>
              <a:rPr lang="de-DE" dirty="0"/>
              <a:t>hervorgehoben werden</a:t>
            </a:r>
          </a:p>
        </p:txBody>
      </p:sp>
      <p:sp>
        <p:nvSpPr>
          <p:cNvPr id="30" name="Textplatzhalter 53"/>
          <p:cNvSpPr>
            <a:spLocks noGrp="1"/>
          </p:cNvSpPr>
          <p:nvPr>
            <p:ph type="body" sz="quarter" idx="16" hasCustomPrompt="1"/>
          </p:nvPr>
        </p:nvSpPr>
        <p:spPr>
          <a:xfrm>
            <a:off x="7453313" y="5004767"/>
            <a:ext cx="2879725" cy="514261"/>
          </a:xfrm>
        </p:spPr>
        <p:txBody>
          <a:bodyPr/>
          <a:lstStyle>
            <a:lvl1pPr>
              <a:lnSpc>
                <a:spcPct val="120000"/>
              </a:lnSpc>
              <a:defRPr sz="1400" b="1" baseline="0">
                <a:solidFill>
                  <a:schemeClr val="bg1"/>
                </a:solidFill>
                <a:latin typeface="+mj-lt"/>
              </a:defRPr>
            </a:lvl1pPr>
            <a:lvl2pPr>
              <a:defRPr sz="1400" baseline="0">
                <a:latin typeface="+mj-lt"/>
              </a:defRPr>
            </a:lvl2pPr>
            <a:lvl3pPr>
              <a:defRPr sz="1400" baseline="0">
                <a:latin typeface="+mj-lt"/>
              </a:defRPr>
            </a:lvl3pPr>
            <a:lvl4pPr>
              <a:defRPr sz="1400" baseline="0">
                <a:latin typeface="+mj-lt"/>
              </a:defRPr>
            </a:lvl4pPr>
            <a:lvl5pPr>
              <a:defRPr sz="1400" baseline="0">
                <a:latin typeface="+mj-lt"/>
              </a:defRPr>
            </a:lvl5pPr>
          </a:lstStyle>
          <a:p>
            <a:pPr lvl="0"/>
            <a:r>
              <a:rPr lang="de-DE" dirty="0"/>
              <a:t>Datum der Veranstaltung</a:t>
            </a:r>
          </a:p>
        </p:txBody>
      </p:sp>
      <p:sp>
        <p:nvSpPr>
          <p:cNvPr id="31" name="Textfeld 30"/>
          <p:cNvSpPr txBox="1"/>
          <p:nvPr userDrawn="1"/>
        </p:nvSpPr>
        <p:spPr>
          <a:xfrm>
            <a:off x="3669000" y="4860751"/>
            <a:ext cx="3239998" cy="1116124"/>
          </a:xfrm>
          <a:prstGeom prst="rect">
            <a:avLst/>
          </a:prstGeom>
          <a:noFill/>
        </p:spPr>
        <p:txBody>
          <a:bodyPr wrap="square" lIns="0" tIns="0" rIns="0" bIns="0" rtlCol="0">
            <a:noAutofit/>
          </a:bodyPr>
          <a:lstStyle/>
          <a:p>
            <a:pPr marL="0" indent="0">
              <a:lnSpc>
                <a:spcPct val="114000"/>
              </a:lnSpc>
              <a:buFont typeface="Arial" pitchFamily="34" charset="0"/>
              <a:buNone/>
            </a:pPr>
            <a:r>
              <a:rPr lang="de-DE" sz="1400" b="1" spc="-20" baseline="0" dirty="0">
                <a:solidFill>
                  <a:srgbClr val="005B88"/>
                </a:solidFill>
                <a:latin typeface="Calibri" panose="020F0502020204030204" pitchFamily="34" charset="0"/>
                <a:cs typeface="Calibri" panose="020F0502020204030204" pitchFamily="34" charset="0"/>
              </a:rPr>
              <a:t>Unsere Erfahrungen im Überblick</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Über 4.000 Pflegekräfte in Palliative Care ausgebildet</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20 Jahre Erfahrung</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Mehr als 200 absolvierte Kurse</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Mehr als 25 Dozenten, mit hoher Expertise in ihrem Fach</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Bereits 40 verschiedene Kursorte</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In sechs Bundesländern</a:t>
            </a:r>
          </a:p>
        </p:txBody>
      </p:sp>
      <p:sp>
        <p:nvSpPr>
          <p:cNvPr id="32" name="Textfeld 31"/>
          <p:cNvSpPr txBox="1"/>
          <p:nvPr userDrawn="1"/>
        </p:nvSpPr>
        <p:spPr>
          <a:xfrm>
            <a:off x="3671975" y="2754749"/>
            <a:ext cx="3239999" cy="1836204"/>
          </a:xfrm>
          <a:prstGeom prst="rect">
            <a:avLst/>
          </a:prstGeom>
          <a:noFill/>
        </p:spPr>
        <p:txBody>
          <a:bodyPr wrap="square" lIns="0" tIns="0" rIns="0" bIns="0" rtlCol="0">
            <a:noAutofit/>
          </a:bodyPr>
          <a:lstStyle/>
          <a:p>
            <a:r>
              <a:rPr lang="de-DE" sz="1400" b="1" dirty="0">
                <a:solidFill>
                  <a:srgbClr val="005B88"/>
                </a:solidFill>
                <a:effectLst/>
                <a:latin typeface="Calibri" panose="020F0502020204030204" pitchFamily="34" charset="0"/>
                <a:cs typeface="Calibri" panose="020F0502020204030204" pitchFamily="34" charset="0"/>
              </a:rPr>
              <a:t>MediAcion</a:t>
            </a:r>
            <a:r>
              <a:rPr lang="de-DE" sz="1100" dirty="0">
                <a:effectLst/>
                <a:latin typeface="Calibri" panose="020F0502020204030204" pitchFamily="34" charset="0"/>
                <a:cs typeface="Calibri" panose="020F0502020204030204" pitchFamily="34" charset="0"/>
              </a:rPr>
              <a:t> bietet zusammen mit lokalen</a:t>
            </a:r>
            <a:r>
              <a:rPr lang="de-DE" sz="1100" baseline="0" dirty="0">
                <a:effectLst/>
                <a:latin typeface="Calibri" panose="020F0502020204030204" pitchFamily="34" charset="0"/>
                <a:cs typeface="Calibri" panose="020F0502020204030204" pitchFamily="34" charset="0"/>
              </a:rPr>
              <a:t> </a:t>
            </a:r>
            <a:r>
              <a:rPr lang="de-DE" sz="1100" dirty="0">
                <a:effectLst/>
                <a:latin typeface="Calibri" panose="020F0502020204030204" pitchFamily="34" charset="0"/>
                <a:cs typeface="Calibri" panose="020F0502020204030204" pitchFamily="34" charset="0"/>
              </a:rPr>
              <a:t>Bildungsträgern in verschiedenen Bundesländern</a:t>
            </a:r>
            <a:r>
              <a:rPr lang="de-DE" sz="1100" baseline="0" dirty="0">
                <a:effectLst/>
                <a:latin typeface="Calibri" panose="020F0502020204030204" pitchFamily="34" charset="0"/>
                <a:cs typeface="Calibri" panose="020F0502020204030204" pitchFamily="34" charset="0"/>
              </a:rPr>
              <a:t> </a:t>
            </a:r>
            <a:r>
              <a:rPr lang="de-DE" sz="1100" dirty="0">
                <a:effectLst/>
                <a:latin typeface="Calibri" panose="020F0502020204030204" pitchFamily="34" charset="0"/>
                <a:cs typeface="Calibri" panose="020F0502020204030204" pitchFamily="34" charset="0"/>
              </a:rPr>
              <a:t>Fortbildungen zum Thema Palliative Care an. Schwerpunktmäßig sind wir in Niedersachsen, Hamburg und Bremen tätig. Gerne kommen wir auch in Ihre Nähe!</a:t>
            </a:r>
          </a:p>
          <a:p>
            <a:endParaRPr lang="de-DE" sz="1100" dirty="0">
              <a:effectLst/>
              <a:latin typeface="Calibri" panose="020F0502020204030204" pitchFamily="34" charset="0"/>
              <a:cs typeface="Calibri" panose="020F0502020204030204" pitchFamily="34" charset="0"/>
            </a:endParaRPr>
          </a:p>
          <a:p>
            <a:r>
              <a:rPr lang="de-DE" sz="1100" dirty="0">
                <a:effectLst/>
                <a:latin typeface="Calibri" panose="020F0502020204030204" pitchFamily="34" charset="0"/>
                <a:cs typeface="Calibri" panose="020F0502020204030204" pitchFamily="34" charset="0"/>
              </a:rPr>
              <a:t>Seit 20 Jahren ist es MediAcion ein Anliegen, die Ideen aus der Hospizbewegung und die Kompetenz aus der Palliativmedizin in der Pflegelandschaft zu verbreiten. Dabei ist uns die Weiterentwicklung der Pflegenden und deren Organisationen unser wichtigstes Anliegen.</a:t>
            </a:r>
          </a:p>
        </p:txBody>
      </p:sp>
      <p:sp>
        <p:nvSpPr>
          <p:cNvPr id="33" name="Abgerundetes Rechteck 32"/>
          <p:cNvSpPr/>
          <p:nvPr userDrawn="1"/>
        </p:nvSpPr>
        <p:spPr>
          <a:xfrm>
            <a:off x="234132" y="180231"/>
            <a:ext cx="3132000" cy="7200056"/>
          </a:xfrm>
          <a:prstGeom prst="roundRect">
            <a:avLst>
              <a:gd name="adj" fmla="val 3973"/>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platzhalter 51"/>
          <p:cNvSpPr>
            <a:spLocks noGrp="1"/>
          </p:cNvSpPr>
          <p:nvPr>
            <p:ph type="body" sz="quarter" idx="14"/>
          </p:nvPr>
        </p:nvSpPr>
        <p:spPr>
          <a:xfrm>
            <a:off x="363538" y="3760032"/>
            <a:ext cx="2773362" cy="739775"/>
          </a:xfrm>
        </p:spPr>
        <p:txBody>
          <a:bodyPr/>
          <a:lstStyle>
            <a:lvl1pPr>
              <a:defRPr sz="1200" spc="-20" baseline="0">
                <a:solidFill>
                  <a:schemeClr val="bg1"/>
                </a:solidFill>
                <a:latin typeface="Calibri" panose="020F0502020204030204" pitchFamily="34" charset="0"/>
                <a:cs typeface="Calibri" panose="020F0502020204030204" pitchFamily="34" charset="0"/>
              </a:defRPr>
            </a:lvl1pPr>
            <a:lvl2pPr>
              <a:defRPr sz="1000"/>
            </a:lvl2pPr>
            <a:lvl3pPr>
              <a:defRPr sz="1000"/>
            </a:lvl3pPr>
            <a:lvl4pPr>
              <a:defRPr sz="1000"/>
            </a:lvl4pPr>
            <a:lvl5pPr>
              <a:defRPr sz="1000"/>
            </a:lvl5pPr>
          </a:lstStyle>
          <a:p>
            <a:pPr lvl="0"/>
            <a:r>
              <a:rPr lang="de-DE" dirty="0"/>
              <a:t>Formatvorlagen des Textmasters bearbeiten</a:t>
            </a:r>
          </a:p>
        </p:txBody>
      </p:sp>
      <p:sp>
        <p:nvSpPr>
          <p:cNvPr id="35" name="Textplatzhalter 47"/>
          <p:cNvSpPr>
            <a:spLocks noGrp="1"/>
          </p:cNvSpPr>
          <p:nvPr>
            <p:ph type="body" sz="quarter" idx="17" hasCustomPrompt="1"/>
          </p:nvPr>
        </p:nvSpPr>
        <p:spPr>
          <a:xfrm>
            <a:off x="363538" y="244680"/>
            <a:ext cx="2773362" cy="169658"/>
          </a:xfrm>
          <a:noFill/>
        </p:spPr>
        <p:txBody>
          <a:bodyPr wrap="square" lIns="0" tIns="0" rIns="0" bIns="0">
            <a:noAutofit/>
          </a:bodyPr>
          <a:lstStyle>
            <a:lvl1pPr>
              <a:defRPr sz="1400" b="1" cap="all" baseline="0">
                <a:solidFill>
                  <a:schemeClr val="bg1"/>
                </a:solidFill>
                <a:latin typeface="Calibri" panose="020F0502020204030204" pitchFamily="34" charset="0"/>
                <a:cs typeface="Calibri" panose="020F0502020204030204" pitchFamily="34" charset="0"/>
              </a:defRPr>
            </a:lvl1pPr>
          </a:lstStyle>
          <a:p>
            <a:pPr lvl="0"/>
            <a:r>
              <a:rPr lang="de-DE" dirty="0"/>
              <a:t>Überschrift</a:t>
            </a:r>
          </a:p>
        </p:txBody>
      </p:sp>
      <p:sp>
        <p:nvSpPr>
          <p:cNvPr id="36" name="Tabellenplatzhalter 58"/>
          <p:cNvSpPr>
            <a:spLocks noGrp="1"/>
          </p:cNvSpPr>
          <p:nvPr>
            <p:ph type="tbl" sz="quarter" idx="18" hasCustomPrompt="1"/>
          </p:nvPr>
        </p:nvSpPr>
        <p:spPr>
          <a:xfrm>
            <a:off x="363538" y="1475581"/>
            <a:ext cx="2773362" cy="700088"/>
          </a:xfrm>
        </p:spPr>
        <p:txBody>
          <a:bodyPr/>
          <a:lstStyle>
            <a:lvl1pPr>
              <a:defRPr sz="1100">
                <a:solidFill>
                  <a:schemeClr val="bg1"/>
                </a:solidFill>
                <a:latin typeface="Calibri" panose="020F0502020204030204" pitchFamily="34" charset="0"/>
                <a:cs typeface="Calibri" panose="020F0502020204030204" pitchFamily="34" charset="0"/>
              </a:defRPr>
            </a:lvl1pPr>
          </a:lstStyle>
          <a:p>
            <a:r>
              <a:rPr lang="de-DE" dirty="0"/>
              <a:t>Tabelle durch Klicken auf Symbol </a:t>
            </a:r>
            <a:r>
              <a:rPr lang="de-DE" dirty="0" err="1"/>
              <a:t>hinzfügen</a:t>
            </a:r>
            <a:endParaRPr lang="de-DE" dirty="0"/>
          </a:p>
        </p:txBody>
      </p:sp>
      <p:sp>
        <p:nvSpPr>
          <p:cNvPr id="37" name="Textplatzhalter 51"/>
          <p:cNvSpPr>
            <a:spLocks noGrp="1"/>
          </p:cNvSpPr>
          <p:nvPr>
            <p:ph type="body" sz="quarter" idx="19"/>
          </p:nvPr>
        </p:nvSpPr>
        <p:spPr>
          <a:xfrm>
            <a:off x="363538" y="484190"/>
            <a:ext cx="2773362" cy="739775"/>
          </a:xfrm>
        </p:spPr>
        <p:txBody>
          <a:bodyPr/>
          <a:lstStyle>
            <a:lvl1pPr>
              <a:defRPr sz="1200" b="1" spc="-20" baseline="0">
                <a:solidFill>
                  <a:schemeClr val="bg1"/>
                </a:solidFill>
                <a:latin typeface="Calibri" panose="020F0502020204030204" pitchFamily="34" charset="0"/>
                <a:cs typeface="Calibri" panose="020F0502020204030204" pitchFamily="34" charset="0"/>
              </a:defRPr>
            </a:lvl1pPr>
            <a:lvl2pPr>
              <a:defRPr sz="1000"/>
            </a:lvl2pPr>
            <a:lvl3pPr>
              <a:defRPr sz="1000"/>
            </a:lvl3pPr>
            <a:lvl4pPr>
              <a:defRPr sz="1000"/>
            </a:lvl4pPr>
            <a:lvl5pPr>
              <a:defRPr sz="1000"/>
            </a:lvl5pPr>
          </a:lstStyle>
          <a:p>
            <a:pPr lvl="0"/>
            <a:r>
              <a:rPr lang="de-DE" dirty="0"/>
              <a:t>Formatvorlagen des Textmasters bearbeiten</a:t>
            </a:r>
          </a:p>
        </p:txBody>
      </p:sp>
      <p:pic>
        <p:nvPicPr>
          <p:cNvPr id="38" name="Grafik 37"/>
          <p:cNvPicPr>
            <a:picLocks noChangeAspect="1"/>
          </p:cNvPicPr>
          <p:nvPr userDrawn="1"/>
        </p:nvPicPr>
        <p:blipFill rotWithShape="1">
          <a:blip r:embed="rId3" cstate="print">
            <a:extLst>
              <a:ext uri="{28A0092B-C50C-407E-A947-70E740481C1C}">
                <a14:useLocalDpi xmlns:a14="http://schemas.microsoft.com/office/drawing/2010/main" val="0"/>
              </a:ext>
            </a:extLst>
          </a:blip>
          <a:srcRect t="-1" b="466"/>
          <a:stretch/>
        </p:blipFill>
        <p:spPr>
          <a:xfrm>
            <a:off x="3671975" y="468263"/>
            <a:ext cx="3240000" cy="2136258"/>
          </a:xfrm>
          <a:prstGeom prst="roundRect">
            <a:avLst>
              <a:gd name="adj" fmla="val 6739"/>
            </a:avLst>
          </a:prstGeom>
        </p:spPr>
      </p:pic>
    </p:spTree>
    <p:extLst>
      <p:ext uri="{BB962C8B-B14F-4D97-AF65-F5344CB8AC3E}">
        <p14:creationId xmlns:p14="http://schemas.microsoft.com/office/powerpoint/2010/main" val="200026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ußenseite mit Kooperationspartner">
    <p:spTree>
      <p:nvGrpSpPr>
        <p:cNvPr id="1" name=""/>
        <p:cNvGrpSpPr/>
        <p:nvPr/>
      </p:nvGrpSpPr>
      <p:grpSpPr>
        <a:xfrm>
          <a:off x="0" y="0"/>
          <a:ext cx="0" cy="0"/>
          <a:chOff x="0" y="0"/>
          <a:chExt cx="0" cy="0"/>
        </a:xfrm>
      </p:grpSpPr>
      <p:sp>
        <p:nvSpPr>
          <p:cNvPr id="39" name="Abgerundetes Rechteck 38"/>
          <p:cNvSpPr/>
          <p:nvPr userDrawn="1"/>
        </p:nvSpPr>
        <p:spPr>
          <a:xfrm>
            <a:off x="3690876" y="6724440"/>
            <a:ext cx="3240000" cy="655847"/>
          </a:xfrm>
          <a:prstGeom prst="roundRect">
            <a:avLst>
              <a:gd name="adj" fmla="val 3973"/>
            </a:avLst>
          </a:prstGeom>
          <a:solidFill>
            <a:srgbClr val="BC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p:cNvSpPr/>
          <p:nvPr userDrawn="1"/>
        </p:nvSpPr>
        <p:spPr>
          <a:xfrm>
            <a:off x="234132" y="180288"/>
            <a:ext cx="3132000" cy="7145600"/>
          </a:xfrm>
          <a:prstGeom prst="roundRect">
            <a:avLst>
              <a:gd name="adj" fmla="val 3973"/>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p:cNvSpPr/>
          <p:nvPr userDrawn="1"/>
        </p:nvSpPr>
        <p:spPr>
          <a:xfrm>
            <a:off x="7293072" y="3509157"/>
            <a:ext cx="3240000" cy="2203200"/>
          </a:xfrm>
          <a:prstGeom prst="roundRect">
            <a:avLst>
              <a:gd name="adj" fmla="val 3973"/>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Bildplatzhalter 7"/>
          <p:cNvSpPr>
            <a:spLocks noGrp="1"/>
          </p:cNvSpPr>
          <p:nvPr>
            <p:ph type="pic" sz="quarter" idx="10"/>
          </p:nvPr>
        </p:nvSpPr>
        <p:spPr>
          <a:xfrm>
            <a:off x="7273925" y="484189"/>
            <a:ext cx="3240088" cy="2792386"/>
          </a:xfrm>
        </p:spPr>
        <p:txBody>
          <a:bodyPr/>
          <a:lstStyle/>
          <a:p>
            <a:r>
              <a:rPr lang="de-DE"/>
              <a:t>Bild durch Klicken auf Symbol hinzufügen</a:t>
            </a:r>
            <a:endParaRPr lang="de-DE" dirty="0"/>
          </a:p>
        </p:txBody>
      </p:sp>
      <p:sp>
        <p:nvSpPr>
          <p:cNvPr id="52" name="Textplatzhalter 51"/>
          <p:cNvSpPr>
            <a:spLocks noGrp="1"/>
          </p:cNvSpPr>
          <p:nvPr>
            <p:ph type="body" sz="quarter" idx="14"/>
          </p:nvPr>
        </p:nvSpPr>
        <p:spPr>
          <a:xfrm>
            <a:off x="363538" y="3760032"/>
            <a:ext cx="2773362" cy="739775"/>
          </a:xfrm>
        </p:spPr>
        <p:txBody>
          <a:bodyPr/>
          <a:lstStyle>
            <a:lvl1pPr>
              <a:defRPr sz="1200" spc="-20" baseline="0">
                <a:solidFill>
                  <a:schemeClr val="bg1"/>
                </a:solidFill>
                <a:latin typeface="Calibri" panose="020F0502020204030204" pitchFamily="34" charset="0"/>
                <a:cs typeface="Calibri" panose="020F0502020204030204" pitchFamily="34" charset="0"/>
              </a:defRPr>
            </a:lvl1pPr>
            <a:lvl2pPr>
              <a:defRPr sz="1000"/>
            </a:lvl2pPr>
            <a:lvl3pPr>
              <a:defRPr sz="1000"/>
            </a:lvl3pPr>
            <a:lvl4pPr>
              <a:defRPr sz="1000"/>
            </a:lvl4pPr>
            <a:lvl5pPr>
              <a:defRPr sz="1000"/>
            </a:lvl5pPr>
          </a:lstStyle>
          <a:p>
            <a:pPr lvl="0"/>
            <a:r>
              <a:rPr lang="de-DE" dirty="0"/>
              <a:t>Formatvorlagen des Textmasters bearbeiten</a:t>
            </a:r>
          </a:p>
        </p:txBody>
      </p:sp>
      <p:sp>
        <p:nvSpPr>
          <p:cNvPr id="54" name="Textplatzhalter 53"/>
          <p:cNvSpPr>
            <a:spLocks noGrp="1"/>
          </p:cNvSpPr>
          <p:nvPr>
            <p:ph type="body" sz="quarter" idx="15" hasCustomPrompt="1"/>
          </p:nvPr>
        </p:nvSpPr>
        <p:spPr>
          <a:xfrm>
            <a:off x="7470069" y="3760032"/>
            <a:ext cx="2879725" cy="1198337"/>
          </a:xfrm>
        </p:spPr>
        <p:txBody>
          <a:bodyPr/>
          <a:lstStyle>
            <a:lvl1pPr>
              <a:lnSpc>
                <a:spcPct val="120000"/>
              </a:lnSpc>
              <a:defRPr sz="1400" baseline="0">
                <a:solidFill>
                  <a:schemeClr val="bg1"/>
                </a:solidFill>
                <a:latin typeface="Calibri" panose="020F0502020204030204" pitchFamily="34" charset="0"/>
                <a:cs typeface="Calibri" panose="020F0502020204030204" pitchFamily="34" charset="0"/>
              </a:defRPr>
            </a:lvl1pPr>
            <a:lvl2pPr>
              <a:defRPr sz="1400" baseline="0">
                <a:latin typeface="+mj-lt"/>
              </a:defRPr>
            </a:lvl2pPr>
            <a:lvl3pPr>
              <a:defRPr sz="1400" baseline="0">
                <a:latin typeface="+mj-lt"/>
              </a:defRPr>
            </a:lvl3pPr>
            <a:lvl4pPr>
              <a:defRPr sz="1400" baseline="0">
                <a:latin typeface="+mj-lt"/>
              </a:defRPr>
            </a:lvl4pPr>
            <a:lvl5pPr>
              <a:defRPr sz="1400" baseline="0">
                <a:latin typeface="+mj-lt"/>
              </a:defRPr>
            </a:lvl5pPr>
          </a:lstStyle>
          <a:p>
            <a:pPr lvl="0"/>
            <a:r>
              <a:rPr lang="de-DE" dirty="0"/>
              <a:t>Hier kommt der Titel in 14 Punkt hin, er ist maximal 4-zeilig und der Schwerpunkt kann mit 28 Punkt Fett </a:t>
            </a:r>
          </a:p>
          <a:p>
            <a:pPr lvl="0"/>
            <a:r>
              <a:rPr lang="de-DE" dirty="0"/>
              <a:t>hervorgehoben werden</a:t>
            </a:r>
          </a:p>
        </p:txBody>
      </p:sp>
      <p:sp>
        <p:nvSpPr>
          <p:cNvPr id="55" name="Textplatzhalter 53"/>
          <p:cNvSpPr>
            <a:spLocks noGrp="1"/>
          </p:cNvSpPr>
          <p:nvPr>
            <p:ph type="body" sz="quarter" idx="16" hasCustomPrompt="1"/>
          </p:nvPr>
        </p:nvSpPr>
        <p:spPr>
          <a:xfrm>
            <a:off x="7453313" y="5004767"/>
            <a:ext cx="2879725" cy="514261"/>
          </a:xfrm>
        </p:spPr>
        <p:txBody>
          <a:bodyPr/>
          <a:lstStyle>
            <a:lvl1pPr>
              <a:lnSpc>
                <a:spcPct val="120000"/>
              </a:lnSpc>
              <a:defRPr sz="1400" b="1" baseline="0">
                <a:solidFill>
                  <a:schemeClr val="bg1"/>
                </a:solidFill>
                <a:latin typeface="Calibri" panose="020F0502020204030204" pitchFamily="34" charset="0"/>
                <a:cs typeface="Calibri" panose="020F0502020204030204" pitchFamily="34" charset="0"/>
              </a:defRPr>
            </a:lvl1pPr>
            <a:lvl2pPr>
              <a:defRPr sz="1400" baseline="0">
                <a:latin typeface="+mj-lt"/>
              </a:defRPr>
            </a:lvl2pPr>
            <a:lvl3pPr>
              <a:defRPr sz="1400" baseline="0">
                <a:latin typeface="+mj-lt"/>
              </a:defRPr>
            </a:lvl3pPr>
            <a:lvl4pPr>
              <a:defRPr sz="1400" baseline="0">
                <a:latin typeface="+mj-lt"/>
              </a:defRPr>
            </a:lvl4pPr>
            <a:lvl5pPr>
              <a:defRPr sz="1400" baseline="0">
                <a:latin typeface="+mj-lt"/>
              </a:defRPr>
            </a:lvl5pPr>
          </a:lstStyle>
          <a:p>
            <a:pPr lvl="0"/>
            <a:r>
              <a:rPr lang="de-DE" dirty="0"/>
              <a:t>Datum der Veranstaltung</a:t>
            </a:r>
          </a:p>
        </p:txBody>
      </p:sp>
      <p:sp>
        <p:nvSpPr>
          <p:cNvPr id="56" name="Textplatzhalter 47"/>
          <p:cNvSpPr>
            <a:spLocks noGrp="1"/>
          </p:cNvSpPr>
          <p:nvPr>
            <p:ph type="body" sz="quarter" idx="17" hasCustomPrompt="1"/>
          </p:nvPr>
        </p:nvSpPr>
        <p:spPr>
          <a:xfrm>
            <a:off x="363538" y="244680"/>
            <a:ext cx="2773362" cy="169658"/>
          </a:xfrm>
          <a:noFill/>
        </p:spPr>
        <p:txBody>
          <a:bodyPr wrap="square" lIns="0" tIns="0" rIns="0" bIns="0">
            <a:noAutofit/>
          </a:bodyPr>
          <a:lstStyle>
            <a:lvl1pPr>
              <a:defRPr sz="1400" b="1" cap="all" baseline="0">
                <a:solidFill>
                  <a:schemeClr val="bg1"/>
                </a:solidFill>
                <a:latin typeface="Calibri" panose="020F0502020204030204" pitchFamily="34" charset="0"/>
                <a:cs typeface="Calibri" panose="020F0502020204030204" pitchFamily="34" charset="0"/>
              </a:defRPr>
            </a:lvl1pPr>
          </a:lstStyle>
          <a:p>
            <a:pPr lvl="0"/>
            <a:r>
              <a:rPr lang="de-DE" dirty="0"/>
              <a:t>Überschrift</a:t>
            </a:r>
          </a:p>
        </p:txBody>
      </p:sp>
      <p:sp>
        <p:nvSpPr>
          <p:cNvPr id="59" name="Tabellenplatzhalter 58"/>
          <p:cNvSpPr>
            <a:spLocks noGrp="1"/>
          </p:cNvSpPr>
          <p:nvPr>
            <p:ph type="tbl" sz="quarter" idx="18" hasCustomPrompt="1"/>
          </p:nvPr>
        </p:nvSpPr>
        <p:spPr>
          <a:xfrm>
            <a:off x="363538" y="1475581"/>
            <a:ext cx="2773362" cy="700088"/>
          </a:xfrm>
        </p:spPr>
        <p:txBody>
          <a:bodyPr/>
          <a:lstStyle>
            <a:lvl1pPr>
              <a:defRPr>
                <a:solidFill>
                  <a:schemeClr val="bg1"/>
                </a:solidFill>
              </a:defRPr>
            </a:lvl1pPr>
          </a:lstStyle>
          <a:p>
            <a:r>
              <a:rPr lang="de-DE" dirty="0"/>
              <a:t>Tabelle durch Klicken auf Symbol </a:t>
            </a:r>
            <a:r>
              <a:rPr lang="de-DE" dirty="0" err="1"/>
              <a:t>hinzfügen</a:t>
            </a:r>
            <a:endParaRPr lang="de-DE" dirty="0"/>
          </a:p>
        </p:txBody>
      </p:sp>
      <p:sp>
        <p:nvSpPr>
          <p:cNvPr id="60" name="Textplatzhalter 51"/>
          <p:cNvSpPr>
            <a:spLocks noGrp="1"/>
          </p:cNvSpPr>
          <p:nvPr>
            <p:ph type="body" sz="quarter" idx="19"/>
          </p:nvPr>
        </p:nvSpPr>
        <p:spPr>
          <a:xfrm>
            <a:off x="363538" y="484190"/>
            <a:ext cx="2773362" cy="739775"/>
          </a:xfrm>
        </p:spPr>
        <p:txBody>
          <a:bodyPr/>
          <a:lstStyle>
            <a:lvl1pPr>
              <a:defRPr sz="1200" b="1" spc="-20" baseline="0">
                <a:solidFill>
                  <a:schemeClr val="bg1"/>
                </a:solidFill>
                <a:latin typeface="Calibri" panose="020F0502020204030204" pitchFamily="34" charset="0"/>
                <a:cs typeface="Calibri" panose="020F0502020204030204" pitchFamily="34" charset="0"/>
              </a:defRPr>
            </a:lvl1pPr>
            <a:lvl2pPr>
              <a:defRPr sz="1000"/>
            </a:lvl2pPr>
            <a:lvl3pPr>
              <a:defRPr sz="1000"/>
            </a:lvl3pPr>
            <a:lvl4pPr>
              <a:defRPr sz="1000"/>
            </a:lvl4pPr>
            <a:lvl5pPr>
              <a:defRPr sz="1000"/>
            </a:lvl5pPr>
          </a:lstStyle>
          <a:p>
            <a:pPr lvl="0"/>
            <a:r>
              <a:rPr lang="de-DE" dirty="0"/>
              <a:t>Formatvorlagen des Textmasters bearbeiten</a:t>
            </a:r>
          </a:p>
        </p:txBody>
      </p:sp>
      <p:sp>
        <p:nvSpPr>
          <p:cNvPr id="5" name="Bildplatzhalter 4"/>
          <p:cNvSpPr>
            <a:spLocks noGrp="1"/>
          </p:cNvSpPr>
          <p:nvPr>
            <p:ph type="pic" sz="quarter" idx="21" hasCustomPrompt="1"/>
          </p:nvPr>
        </p:nvSpPr>
        <p:spPr>
          <a:xfrm>
            <a:off x="363538" y="6372225"/>
            <a:ext cx="2773362" cy="885825"/>
          </a:xfrm>
        </p:spPr>
        <p:txBody>
          <a:bodyPr/>
          <a:lstStyle>
            <a:lvl1pPr>
              <a:defRPr/>
            </a:lvl1pPr>
          </a:lstStyle>
          <a:p>
            <a:r>
              <a:rPr lang="de-DE" dirty="0"/>
              <a:t>Logo Kooperationspartner</a:t>
            </a:r>
          </a:p>
        </p:txBody>
      </p:sp>
      <p:sp>
        <p:nvSpPr>
          <p:cNvPr id="23" name="Textfeld 22"/>
          <p:cNvSpPr txBox="1"/>
          <p:nvPr userDrawn="1"/>
        </p:nvSpPr>
        <p:spPr>
          <a:xfrm>
            <a:off x="3671975" y="2754749"/>
            <a:ext cx="3239999" cy="1836204"/>
          </a:xfrm>
          <a:prstGeom prst="rect">
            <a:avLst/>
          </a:prstGeom>
          <a:noFill/>
        </p:spPr>
        <p:txBody>
          <a:bodyPr wrap="square" lIns="0" tIns="0" rIns="0" bIns="0" rtlCol="0">
            <a:noAutofit/>
          </a:bodyPr>
          <a:lstStyle/>
          <a:p>
            <a:r>
              <a:rPr lang="de-DE" sz="1400" b="1" dirty="0">
                <a:solidFill>
                  <a:srgbClr val="005B88"/>
                </a:solidFill>
                <a:effectLst/>
                <a:latin typeface="Calibri" panose="020F0502020204030204" pitchFamily="34" charset="0"/>
                <a:cs typeface="Calibri" panose="020F0502020204030204" pitchFamily="34" charset="0"/>
              </a:rPr>
              <a:t>MediAcion</a:t>
            </a:r>
            <a:r>
              <a:rPr lang="de-DE" sz="1100" dirty="0">
                <a:effectLst/>
                <a:latin typeface="Calibri" panose="020F0502020204030204" pitchFamily="34" charset="0"/>
                <a:cs typeface="Calibri" panose="020F0502020204030204" pitchFamily="34" charset="0"/>
              </a:rPr>
              <a:t> bietet zusammen mit lokalen</a:t>
            </a:r>
            <a:r>
              <a:rPr lang="de-DE" sz="1100" baseline="0" dirty="0">
                <a:effectLst/>
                <a:latin typeface="Calibri" panose="020F0502020204030204" pitchFamily="34" charset="0"/>
                <a:cs typeface="Calibri" panose="020F0502020204030204" pitchFamily="34" charset="0"/>
              </a:rPr>
              <a:t> </a:t>
            </a:r>
            <a:r>
              <a:rPr lang="de-DE" sz="1100" dirty="0">
                <a:effectLst/>
                <a:latin typeface="Calibri" panose="020F0502020204030204" pitchFamily="34" charset="0"/>
                <a:cs typeface="Calibri" panose="020F0502020204030204" pitchFamily="34" charset="0"/>
              </a:rPr>
              <a:t>Bildungsträgern in verschiedenen Bundesländern</a:t>
            </a:r>
            <a:r>
              <a:rPr lang="de-DE" sz="1100" baseline="0" dirty="0">
                <a:effectLst/>
                <a:latin typeface="Calibri" panose="020F0502020204030204" pitchFamily="34" charset="0"/>
                <a:cs typeface="Calibri" panose="020F0502020204030204" pitchFamily="34" charset="0"/>
              </a:rPr>
              <a:t> </a:t>
            </a:r>
            <a:r>
              <a:rPr lang="de-DE" sz="1100" dirty="0">
                <a:effectLst/>
                <a:latin typeface="Calibri" panose="020F0502020204030204" pitchFamily="34" charset="0"/>
                <a:cs typeface="Calibri" panose="020F0502020204030204" pitchFamily="34" charset="0"/>
              </a:rPr>
              <a:t>Fortbildungen zum Thema Palliative Care an. Schwerpunktmäßig sind wir in Niedersachsen, Hamburg und Bremen tätig. Gerne kommen wir auch in Ihre Nähe!</a:t>
            </a:r>
          </a:p>
          <a:p>
            <a:endParaRPr lang="de-DE" sz="1100" dirty="0">
              <a:effectLst/>
              <a:latin typeface="Calibri" panose="020F0502020204030204" pitchFamily="34" charset="0"/>
              <a:cs typeface="Calibri" panose="020F0502020204030204" pitchFamily="34" charset="0"/>
            </a:endParaRPr>
          </a:p>
          <a:p>
            <a:r>
              <a:rPr lang="de-DE" sz="1100" dirty="0">
                <a:effectLst/>
                <a:latin typeface="Calibri" panose="020F0502020204030204" pitchFamily="34" charset="0"/>
                <a:cs typeface="Calibri" panose="020F0502020204030204" pitchFamily="34" charset="0"/>
              </a:rPr>
              <a:t>Seit über 20 Jahren ist es MediAcion ein Anliegen, die Ideen aus der Hospizbewegung und die Kompetenz aus der Palliativmedizin in der Pflegelandschaft zu verbreiten. Dabei ist uns die Weiterentwicklung der Pflegenden und deren Organisationen unser wichtigstes Anliegen.</a:t>
            </a:r>
          </a:p>
        </p:txBody>
      </p:sp>
      <p:sp>
        <p:nvSpPr>
          <p:cNvPr id="28" name="Textfeld 27"/>
          <p:cNvSpPr txBox="1"/>
          <p:nvPr userDrawn="1"/>
        </p:nvSpPr>
        <p:spPr>
          <a:xfrm>
            <a:off x="3671975" y="4824747"/>
            <a:ext cx="3239998" cy="1116124"/>
          </a:xfrm>
          <a:prstGeom prst="rect">
            <a:avLst/>
          </a:prstGeom>
          <a:noFill/>
        </p:spPr>
        <p:txBody>
          <a:bodyPr wrap="square" lIns="0" tIns="0" rIns="0" bIns="0" rtlCol="0">
            <a:noAutofit/>
          </a:bodyPr>
          <a:lstStyle/>
          <a:p>
            <a:pPr marL="0" indent="0">
              <a:lnSpc>
                <a:spcPct val="114000"/>
              </a:lnSpc>
              <a:buFont typeface="Arial" pitchFamily="34" charset="0"/>
              <a:buNone/>
            </a:pPr>
            <a:r>
              <a:rPr lang="de-DE" sz="1400" b="1" spc="-20" baseline="0" dirty="0">
                <a:solidFill>
                  <a:srgbClr val="005B88"/>
                </a:solidFill>
                <a:latin typeface="Calibri" panose="020F0502020204030204" pitchFamily="34" charset="0"/>
                <a:cs typeface="Calibri" panose="020F0502020204030204" pitchFamily="34" charset="0"/>
              </a:rPr>
              <a:t>Unsere Erfahrungen im Überblick</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Über 4.000 Pflegekräfte in Palliative Care ausgebildet</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20 Jahre Erfahrung</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Mehr als 200 absolvierte Kurse</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Mehr als 25 Dozenten, mit hoher Expertise in ihrem Fach</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Bereits 40 verschiedene Kursorte</a:t>
            </a:r>
          </a:p>
          <a:p>
            <a:pPr marL="108000" indent="-108000">
              <a:lnSpc>
                <a:spcPct val="114000"/>
              </a:lnSpc>
              <a:buFont typeface="Arial" pitchFamily="34" charset="0"/>
              <a:buChar char="•"/>
            </a:pPr>
            <a:r>
              <a:rPr lang="de-DE" sz="1100" spc="-20" baseline="0" dirty="0">
                <a:latin typeface="Calibri" panose="020F0502020204030204" pitchFamily="34" charset="0"/>
                <a:cs typeface="Calibri" panose="020F0502020204030204" pitchFamily="34" charset="0"/>
              </a:rPr>
              <a:t>In sechs Bundesländern</a:t>
            </a:r>
          </a:p>
        </p:txBody>
      </p:sp>
      <p:pic>
        <p:nvPicPr>
          <p:cNvPr id="22" name="Grafik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94972" y="6601182"/>
            <a:ext cx="2280671" cy="724706"/>
          </a:xfrm>
          <a:prstGeom prst="rect">
            <a:avLst/>
          </a:prstGeom>
        </p:spPr>
      </p:pic>
      <p:sp>
        <p:nvSpPr>
          <p:cNvPr id="35" name="Abgerundetes Rechteck 34"/>
          <p:cNvSpPr/>
          <p:nvPr userDrawn="1"/>
        </p:nvSpPr>
        <p:spPr>
          <a:xfrm>
            <a:off x="7289932" y="180231"/>
            <a:ext cx="3240000" cy="144016"/>
          </a:xfrm>
          <a:prstGeom prst="roundRect">
            <a:avLst>
              <a:gd name="adj" fmla="val 30470"/>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p:cNvSpPr/>
          <p:nvPr userDrawn="1"/>
        </p:nvSpPr>
        <p:spPr>
          <a:xfrm>
            <a:off x="3671975" y="186444"/>
            <a:ext cx="3240000" cy="144016"/>
          </a:xfrm>
          <a:prstGeom prst="roundRect">
            <a:avLst>
              <a:gd name="adj" fmla="val 30470"/>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p:cNvSpPr/>
          <p:nvPr userDrawn="1"/>
        </p:nvSpPr>
        <p:spPr>
          <a:xfrm>
            <a:off x="3690876" y="6724441"/>
            <a:ext cx="3240000" cy="658514"/>
          </a:xfrm>
          <a:prstGeom prst="rect">
            <a:avLst/>
          </a:prstGeom>
        </p:spPr>
        <p:txBody>
          <a:bodyPr wrap="square">
            <a:spAutoFit/>
          </a:bodyPr>
          <a:lstStyle/>
          <a:p>
            <a:pPr marL="0" marR="0" lvl="0" indent="0" algn="ctr" defTabSz="1043056" rtl="0" eaLnBrk="1" fontAlgn="auto" latinLnBrk="0" hangingPunct="1">
              <a:lnSpc>
                <a:spcPts val="1100"/>
              </a:lnSpc>
              <a:spcBef>
                <a:spcPts val="0"/>
              </a:spcBef>
              <a:spcAft>
                <a:spcPts val="0"/>
              </a:spcAft>
              <a:buClrTx/>
              <a:buSzTx/>
              <a:buFontTx/>
              <a:buNone/>
              <a:tabLst/>
              <a:defRPr/>
            </a:pPr>
            <a:r>
              <a:rPr kumimoji="0" lang="de-DE" sz="1100" b="1" i="0" u="none" strike="noStrike" kern="1200" cap="none" spc="0" normalizeH="0" baseline="0" noProof="0" dirty="0" err="1">
                <a:ln>
                  <a:noFill/>
                </a:ln>
                <a:solidFill>
                  <a:schemeClr val="tx1"/>
                </a:solidFill>
                <a:effectLst/>
                <a:uLnTx/>
                <a:uFillTx/>
                <a:latin typeface="Calibri" panose="020F0502020204030204" pitchFamily="34" charset="0"/>
                <a:ea typeface="+mn-ea"/>
                <a:cs typeface="Calibri" panose="020F0502020204030204" pitchFamily="34" charset="0"/>
              </a:rPr>
              <a:t>MediAcion</a:t>
            </a:r>
            <a:r>
              <a:rPr kumimoji="0" lang="de-DE" sz="11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 Palliativkurse &amp; Beratung</a:t>
            </a:r>
          </a:p>
          <a:p>
            <a:pPr marL="0" marR="0" lvl="0" indent="0" algn="ctr" defTabSz="1043056" rtl="0" eaLnBrk="1" fontAlgn="auto" latinLnBrk="0" hangingPunct="1">
              <a:lnSpc>
                <a:spcPts val="1100"/>
              </a:lnSpc>
              <a:spcBef>
                <a:spcPts val="0"/>
              </a:spcBef>
              <a:spcAft>
                <a:spcPts val="0"/>
              </a:spcAft>
              <a:buClrTx/>
              <a:buSzTx/>
              <a:buFontTx/>
              <a:buNone/>
              <a:tabLst/>
              <a:defRPr/>
            </a:pPr>
            <a:r>
              <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Dr. </a:t>
            </a:r>
            <a:r>
              <a:rPr kumimoji="0" lang="de-DE" sz="1100" b="0" i="0" u="none" strike="noStrike" kern="1200" cap="none" spc="0" normalizeH="0" baseline="0" noProof="0" dirty="0" err="1">
                <a:ln>
                  <a:noFill/>
                </a:ln>
                <a:solidFill>
                  <a:schemeClr val="tx1"/>
                </a:solidFill>
                <a:effectLst/>
                <a:uLnTx/>
                <a:uFillTx/>
                <a:latin typeface="Calibri" panose="020F0502020204030204" pitchFamily="34" charset="0"/>
                <a:ea typeface="+mn-ea"/>
                <a:cs typeface="Calibri" panose="020F0502020204030204" pitchFamily="34" charset="0"/>
              </a:rPr>
              <a:t>Cornlia</a:t>
            </a:r>
            <a:r>
              <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a:t>
            </a:r>
            <a:r>
              <a:rPr kumimoji="0" lang="de-DE" sz="1100" b="0" i="0" u="none" strike="noStrike" kern="1200" cap="none" spc="0" normalizeH="0" baseline="0" noProof="0" dirty="0" err="1">
                <a:ln>
                  <a:noFill/>
                </a:ln>
                <a:solidFill>
                  <a:schemeClr val="tx1"/>
                </a:solidFill>
                <a:effectLst/>
                <a:uLnTx/>
                <a:uFillTx/>
                <a:latin typeface="Calibri" panose="020F0502020204030204" pitchFamily="34" charset="0"/>
                <a:ea typeface="+mn-ea"/>
                <a:cs typeface="Calibri" panose="020F0502020204030204" pitchFamily="34" charset="0"/>
              </a:rPr>
              <a:t>Schmedes</a:t>
            </a:r>
            <a:endPar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ctr" defTabSz="1043056" rtl="0" eaLnBrk="1" fontAlgn="auto" latinLnBrk="0" hangingPunct="1">
              <a:lnSpc>
                <a:spcPts val="1100"/>
              </a:lnSpc>
              <a:spcBef>
                <a:spcPts val="0"/>
              </a:spcBef>
              <a:spcAft>
                <a:spcPts val="0"/>
              </a:spcAft>
              <a:buClrTx/>
              <a:buSzTx/>
              <a:buFontTx/>
              <a:buNone/>
              <a:tabLst/>
              <a:defRPr/>
            </a:pPr>
            <a:r>
              <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Mühlenstraße 49 · 49377 Vechta</a:t>
            </a:r>
          </a:p>
          <a:p>
            <a:pPr marL="0" marR="0" lvl="0" indent="0" algn="ctr" defTabSz="1043056" rtl="0" eaLnBrk="1" fontAlgn="auto" latinLnBrk="0" hangingPunct="1">
              <a:lnSpc>
                <a:spcPts val="1100"/>
              </a:lnSpc>
              <a:spcBef>
                <a:spcPts val="0"/>
              </a:spcBef>
              <a:spcAft>
                <a:spcPts val="0"/>
              </a:spcAft>
              <a:buClrTx/>
              <a:buSzTx/>
              <a:buFontTx/>
              <a:buNone/>
              <a:tabLst/>
              <a:defRPr/>
            </a:pPr>
            <a:r>
              <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Tel.: ·</a:t>
            </a:r>
            <a:r>
              <a:rPr lang="de-DE" sz="1000" b="0" i="0" u="none" strike="noStrike" dirty="0">
                <a:solidFill>
                  <a:srgbClr val="000000"/>
                </a:solidFill>
                <a:effectLst/>
                <a:latin typeface="Helvetica" pitchFamily="2" charset="0"/>
              </a:rPr>
              <a:t>0 44 41 -9 95 28 64</a:t>
            </a:r>
            <a:r>
              <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a:t>
            </a:r>
            <a:r>
              <a:rPr kumimoji="0" lang="de-DE" sz="1100" b="0" i="0" u="none" strike="noStrike" kern="1200" cap="none" spc="0" normalizeH="0" baseline="0" noProof="0" dirty="0" err="1">
                <a:ln>
                  <a:noFill/>
                </a:ln>
                <a:solidFill>
                  <a:schemeClr val="tx1"/>
                </a:solidFill>
                <a:effectLst/>
                <a:uLnTx/>
                <a:uFillTx/>
                <a:latin typeface="Calibri" panose="020F0502020204030204" pitchFamily="34" charset="0"/>
                <a:ea typeface="+mn-ea"/>
                <a:cs typeface="Calibri" panose="020F0502020204030204" pitchFamily="34" charset="0"/>
              </a:rPr>
              <a:t>www.mediacion.de</a:t>
            </a:r>
            <a:endParaRPr kumimoji="0" lang="de-DE" sz="11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0721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nseite I">
    <p:spTree>
      <p:nvGrpSpPr>
        <p:cNvPr id="1" name=""/>
        <p:cNvGrpSpPr/>
        <p:nvPr/>
      </p:nvGrpSpPr>
      <p:grpSpPr>
        <a:xfrm>
          <a:off x="0" y="0"/>
          <a:ext cx="0" cy="0"/>
          <a:chOff x="0" y="0"/>
          <a:chExt cx="0" cy="0"/>
        </a:xfrm>
      </p:grpSpPr>
      <p:sp>
        <p:nvSpPr>
          <p:cNvPr id="17" name="Abgerundetes Rechteck 16"/>
          <p:cNvSpPr/>
          <p:nvPr userDrawn="1"/>
        </p:nvSpPr>
        <p:spPr>
          <a:xfrm>
            <a:off x="7362924" y="180288"/>
            <a:ext cx="3132000" cy="7200000"/>
          </a:xfrm>
          <a:prstGeom prst="roundRect">
            <a:avLst>
              <a:gd name="adj" fmla="val 3973"/>
            </a:avLst>
          </a:prstGeom>
          <a:solidFill>
            <a:srgbClr val="BC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Inhaltsplatzhalter 2"/>
          <p:cNvSpPr>
            <a:spLocks noGrp="1"/>
          </p:cNvSpPr>
          <p:nvPr>
            <p:ph idx="1"/>
          </p:nvPr>
        </p:nvSpPr>
        <p:spPr>
          <a:xfrm>
            <a:off x="363537" y="1825625"/>
            <a:ext cx="2876551" cy="4928866"/>
          </a:xfrm>
        </p:spPr>
        <p:txBody>
          <a:bodyPr/>
          <a:lstStyle>
            <a:lvl1pPr>
              <a:defRPr sz="1100">
                <a:latin typeface="Calibri" panose="020F0502020204030204" pitchFamily="34" charset="0"/>
                <a:cs typeface="Calibri" panose="020F0502020204030204" pitchFamily="34" charset="0"/>
              </a:defRPr>
            </a:lvl1pPr>
          </a:lstStyle>
          <a:p>
            <a:pPr lvl="0"/>
            <a:r>
              <a:rPr lang="de-DE" dirty="0"/>
              <a:t>Formatvorlagen des Textmasters bearbeiten</a:t>
            </a:r>
          </a:p>
        </p:txBody>
      </p:sp>
      <p:sp>
        <p:nvSpPr>
          <p:cNvPr id="8" name="Bildplatzhalter 7"/>
          <p:cNvSpPr>
            <a:spLocks noGrp="1"/>
          </p:cNvSpPr>
          <p:nvPr>
            <p:ph type="pic" sz="quarter" idx="13"/>
          </p:nvPr>
        </p:nvSpPr>
        <p:spPr>
          <a:xfrm>
            <a:off x="3959225" y="3348583"/>
            <a:ext cx="2882900" cy="1955800"/>
          </a:xfrm>
        </p:spPr>
        <p:txBody>
          <a:bodyPr/>
          <a:lstStyle/>
          <a:p>
            <a:r>
              <a:rPr lang="de-DE"/>
              <a:t>Bild durch Klicken auf Symbol hinzufügen</a:t>
            </a:r>
          </a:p>
        </p:txBody>
      </p:sp>
      <p:sp>
        <p:nvSpPr>
          <p:cNvPr id="11" name="Textplatzhalter 47"/>
          <p:cNvSpPr>
            <a:spLocks noGrp="1"/>
          </p:cNvSpPr>
          <p:nvPr>
            <p:ph type="body" sz="quarter" idx="17" hasCustomPrompt="1"/>
          </p:nvPr>
        </p:nvSpPr>
        <p:spPr>
          <a:xfrm>
            <a:off x="7555747" y="1450733"/>
            <a:ext cx="2670928" cy="169658"/>
          </a:xfrm>
          <a:noFill/>
        </p:spPr>
        <p:txBody>
          <a:bodyPr wrap="square" lIns="0" tIns="0" rIns="0" bIns="0">
            <a:noAutofit/>
          </a:bodyPr>
          <a:lstStyle>
            <a:lvl1pPr>
              <a:defRPr sz="1600" b="1" cap="all" baseline="0">
                <a:solidFill>
                  <a:schemeClr val="bg1"/>
                </a:solidFill>
                <a:latin typeface="Calibri" panose="020F0502020204030204" pitchFamily="34" charset="0"/>
                <a:cs typeface="Calibri" panose="020F0502020204030204" pitchFamily="34" charset="0"/>
              </a:defRPr>
            </a:lvl1pPr>
          </a:lstStyle>
          <a:p>
            <a:pPr lvl="0"/>
            <a:r>
              <a:rPr lang="de-DE" dirty="0"/>
              <a:t>Überschrift</a:t>
            </a:r>
          </a:p>
        </p:txBody>
      </p:sp>
      <p:sp>
        <p:nvSpPr>
          <p:cNvPr id="12" name="Inhaltsplatzhalter 2"/>
          <p:cNvSpPr>
            <a:spLocks noGrp="1"/>
          </p:cNvSpPr>
          <p:nvPr>
            <p:ph idx="18"/>
          </p:nvPr>
        </p:nvSpPr>
        <p:spPr>
          <a:xfrm>
            <a:off x="3959225" y="1825625"/>
            <a:ext cx="2882900" cy="4928866"/>
          </a:xfrm>
        </p:spPr>
        <p:txBody>
          <a:bodyPr/>
          <a:lstStyle>
            <a:lvl1pPr>
              <a:defRPr sz="1100">
                <a:latin typeface="Calibri" panose="020F0502020204030204" pitchFamily="34" charset="0"/>
                <a:cs typeface="Calibri" panose="020F0502020204030204" pitchFamily="34" charset="0"/>
              </a:defRPr>
            </a:lvl1pPr>
          </a:lstStyle>
          <a:p>
            <a:pPr lvl="0"/>
            <a:r>
              <a:rPr lang="de-DE" dirty="0"/>
              <a:t>Formatvorlagen des Textmasters bearbeiten</a:t>
            </a:r>
          </a:p>
        </p:txBody>
      </p:sp>
      <p:sp>
        <p:nvSpPr>
          <p:cNvPr id="13" name="Textplatzhalter 47"/>
          <p:cNvSpPr>
            <a:spLocks noGrp="1"/>
          </p:cNvSpPr>
          <p:nvPr>
            <p:ph type="body" sz="quarter" idx="19" hasCustomPrompt="1"/>
          </p:nvPr>
        </p:nvSpPr>
        <p:spPr>
          <a:xfrm>
            <a:off x="363537" y="1306717"/>
            <a:ext cx="2876551" cy="385682"/>
          </a:xfrm>
          <a:noFill/>
        </p:spPr>
        <p:txBody>
          <a:bodyPr wrap="square" lIns="0" tIns="0" rIns="0" bIns="0" anchor="b">
            <a:noAutofit/>
          </a:bodyPr>
          <a:lstStyle>
            <a:lvl1pPr>
              <a:lnSpc>
                <a:spcPct val="120000"/>
              </a:lnSpc>
              <a:defRPr sz="2000" b="0" cap="none" baseline="0">
                <a:solidFill>
                  <a:srgbClr val="8B8B8B"/>
                </a:solidFill>
                <a:latin typeface="Calibri" panose="020F0502020204030204" pitchFamily="34" charset="0"/>
                <a:cs typeface="Calibri" panose="020F0502020204030204" pitchFamily="34" charset="0"/>
              </a:defRPr>
            </a:lvl1pPr>
          </a:lstStyle>
          <a:p>
            <a:pPr lvl="0"/>
            <a:r>
              <a:rPr lang="de-DE" dirty="0"/>
              <a:t>Überschrift</a:t>
            </a:r>
          </a:p>
        </p:txBody>
      </p:sp>
      <p:sp>
        <p:nvSpPr>
          <p:cNvPr id="14" name="Inhaltsplatzhalter 2"/>
          <p:cNvSpPr>
            <a:spLocks noGrp="1"/>
          </p:cNvSpPr>
          <p:nvPr>
            <p:ph idx="20"/>
          </p:nvPr>
        </p:nvSpPr>
        <p:spPr>
          <a:xfrm>
            <a:off x="7582635" y="1825625"/>
            <a:ext cx="2773363" cy="4928866"/>
          </a:xfrm>
        </p:spPr>
        <p:txBody>
          <a:bodyPr/>
          <a:lstStyle>
            <a:lvl1pPr indent="-720000">
              <a:tabLst>
                <a:tab pos="720000" algn="l"/>
              </a:tabLst>
              <a:defRPr sz="1100">
                <a:solidFill>
                  <a:schemeClr val="bg1"/>
                </a:solidFill>
                <a:latin typeface="Calibri" panose="020F0502020204030204" pitchFamily="34" charset="0"/>
                <a:cs typeface="Calibri" panose="020F0502020204030204" pitchFamily="34" charset="0"/>
              </a:defRPr>
            </a:lvl1pPr>
          </a:lstStyle>
          <a:p>
            <a:pPr lvl="0"/>
            <a:r>
              <a:rPr lang="de-DE" dirty="0"/>
              <a:t>Formatvorlagen des Textmasters bearbeiten</a:t>
            </a:r>
          </a:p>
        </p:txBody>
      </p:sp>
      <p:sp>
        <p:nvSpPr>
          <p:cNvPr id="16" name="Abgerundetes Rechteck 15"/>
          <p:cNvSpPr/>
          <p:nvPr userDrawn="1"/>
        </p:nvSpPr>
        <p:spPr>
          <a:xfrm>
            <a:off x="90116" y="7092999"/>
            <a:ext cx="6408712" cy="180000"/>
          </a:xfrm>
          <a:prstGeom prst="roundRect">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1200" dirty="0"/>
              <a:t>www.mediacion.de</a:t>
            </a:r>
            <a:endParaRPr lang="de-DE" dirty="0"/>
          </a:p>
        </p:txBody>
      </p:sp>
    </p:spTree>
    <p:extLst>
      <p:ext uri="{BB962C8B-B14F-4D97-AF65-F5344CB8AC3E}">
        <p14:creationId xmlns:p14="http://schemas.microsoft.com/office/powerpoint/2010/main" val="226113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nseite II">
    <p:spTree>
      <p:nvGrpSpPr>
        <p:cNvPr id="1" name=""/>
        <p:cNvGrpSpPr/>
        <p:nvPr/>
      </p:nvGrpSpPr>
      <p:grpSpPr>
        <a:xfrm>
          <a:off x="0" y="0"/>
          <a:ext cx="0" cy="0"/>
          <a:chOff x="0" y="0"/>
          <a:chExt cx="0" cy="0"/>
        </a:xfrm>
      </p:grpSpPr>
      <p:sp>
        <p:nvSpPr>
          <p:cNvPr id="20" name="Abgerundetes Rechteck 19"/>
          <p:cNvSpPr/>
          <p:nvPr userDrawn="1"/>
        </p:nvSpPr>
        <p:spPr>
          <a:xfrm>
            <a:off x="7399276" y="4644727"/>
            <a:ext cx="3132000" cy="2606388"/>
          </a:xfrm>
          <a:prstGeom prst="roundRect">
            <a:avLst>
              <a:gd name="adj" fmla="val 3973"/>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Inhaltsplatzhalter 2"/>
          <p:cNvSpPr>
            <a:spLocks noGrp="1"/>
          </p:cNvSpPr>
          <p:nvPr>
            <p:ph idx="18"/>
          </p:nvPr>
        </p:nvSpPr>
        <p:spPr>
          <a:xfrm>
            <a:off x="3959225" y="4356695"/>
            <a:ext cx="2882900" cy="2397796"/>
          </a:xfrm>
        </p:spPr>
        <p:txBody>
          <a:bodyPr/>
          <a:lstStyle>
            <a:lvl1pPr>
              <a:defRPr sz="1000"/>
            </a:lvl1pPr>
          </a:lstStyle>
          <a:p>
            <a:pPr lvl="0"/>
            <a:r>
              <a:rPr lang="de-DE"/>
              <a:t>Formatvorlagen des Textmasters bearbeiten</a:t>
            </a:r>
          </a:p>
        </p:txBody>
      </p:sp>
      <p:sp>
        <p:nvSpPr>
          <p:cNvPr id="3" name="Inhaltsplatzhalter 2"/>
          <p:cNvSpPr>
            <a:spLocks noGrp="1"/>
          </p:cNvSpPr>
          <p:nvPr>
            <p:ph idx="1"/>
          </p:nvPr>
        </p:nvSpPr>
        <p:spPr>
          <a:xfrm>
            <a:off x="363537" y="1825625"/>
            <a:ext cx="2876551" cy="4928866"/>
          </a:xfrm>
        </p:spPr>
        <p:txBody>
          <a:bodyPr/>
          <a:lstStyle>
            <a:lvl1pPr>
              <a:defRPr sz="1000">
                <a:latin typeface="Calibri" panose="020F0502020204030204" pitchFamily="34" charset="0"/>
                <a:cs typeface="Calibri" panose="020F0502020204030204" pitchFamily="34" charset="0"/>
              </a:defRPr>
            </a:lvl1pPr>
          </a:lstStyle>
          <a:p>
            <a:pPr lvl="0"/>
            <a:r>
              <a:rPr lang="de-DE" dirty="0"/>
              <a:t>Formatvorlagen des Textmasters bearbeiten</a:t>
            </a:r>
          </a:p>
        </p:txBody>
      </p:sp>
      <p:sp>
        <p:nvSpPr>
          <p:cNvPr id="8" name="Bildplatzhalter 7"/>
          <p:cNvSpPr>
            <a:spLocks noGrp="1"/>
          </p:cNvSpPr>
          <p:nvPr>
            <p:ph type="pic" sz="quarter" idx="13"/>
          </p:nvPr>
        </p:nvSpPr>
        <p:spPr>
          <a:xfrm>
            <a:off x="3959225" y="488060"/>
            <a:ext cx="6554788" cy="3653308"/>
          </a:xfrm>
        </p:spPr>
        <p:txBody>
          <a:bodyPr/>
          <a:lstStyle/>
          <a:p>
            <a:r>
              <a:rPr lang="de-DE" dirty="0"/>
              <a:t>Bild durch Klicken auf Symbol hinzufügen</a:t>
            </a:r>
          </a:p>
        </p:txBody>
      </p:sp>
      <p:sp>
        <p:nvSpPr>
          <p:cNvPr id="13" name="Textplatzhalter 47"/>
          <p:cNvSpPr>
            <a:spLocks noGrp="1"/>
          </p:cNvSpPr>
          <p:nvPr>
            <p:ph type="body" sz="quarter" idx="19" hasCustomPrompt="1"/>
          </p:nvPr>
        </p:nvSpPr>
        <p:spPr>
          <a:xfrm>
            <a:off x="363537" y="1306717"/>
            <a:ext cx="2876551" cy="385682"/>
          </a:xfrm>
          <a:noFill/>
        </p:spPr>
        <p:txBody>
          <a:bodyPr wrap="square" lIns="0" tIns="0" rIns="0" bIns="0" anchor="b">
            <a:noAutofit/>
          </a:bodyPr>
          <a:lstStyle>
            <a:lvl1pPr>
              <a:lnSpc>
                <a:spcPct val="120000"/>
              </a:lnSpc>
              <a:defRPr sz="2000" b="0" cap="none" baseline="0">
                <a:solidFill>
                  <a:srgbClr val="8B8B8B"/>
                </a:solidFill>
                <a:latin typeface="Calibri" panose="020F0502020204030204" pitchFamily="34" charset="0"/>
                <a:cs typeface="Calibri" panose="020F0502020204030204" pitchFamily="34" charset="0"/>
              </a:defRPr>
            </a:lvl1pPr>
          </a:lstStyle>
          <a:p>
            <a:pPr lvl="0"/>
            <a:r>
              <a:rPr lang="de-DE" dirty="0"/>
              <a:t>Überschrift</a:t>
            </a:r>
          </a:p>
        </p:txBody>
      </p:sp>
      <p:sp>
        <p:nvSpPr>
          <p:cNvPr id="18" name="Abgerundetes Rechteck 17"/>
          <p:cNvSpPr/>
          <p:nvPr userDrawn="1"/>
        </p:nvSpPr>
        <p:spPr>
          <a:xfrm>
            <a:off x="90116" y="7092999"/>
            <a:ext cx="6408712" cy="180000"/>
          </a:xfrm>
          <a:prstGeom prst="roundRect">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1200" dirty="0"/>
              <a:t>www.mediacion.de</a:t>
            </a:r>
            <a:endParaRPr lang="de-DE" dirty="0"/>
          </a:p>
        </p:txBody>
      </p:sp>
      <p:sp>
        <p:nvSpPr>
          <p:cNvPr id="19" name="Abgerundetes Rechteck 18"/>
          <p:cNvSpPr/>
          <p:nvPr userDrawn="1"/>
        </p:nvSpPr>
        <p:spPr>
          <a:xfrm>
            <a:off x="4123276" y="178841"/>
            <a:ext cx="6408000" cy="180000"/>
          </a:xfrm>
          <a:prstGeom prst="roundRect">
            <a:avLst>
              <a:gd name="adj" fmla="val 30470"/>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3347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nseite III">
    <p:spTree>
      <p:nvGrpSpPr>
        <p:cNvPr id="1" name=""/>
        <p:cNvGrpSpPr/>
        <p:nvPr/>
      </p:nvGrpSpPr>
      <p:grpSpPr>
        <a:xfrm>
          <a:off x="0" y="0"/>
          <a:ext cx="0" cy="0"/>
          <a:chOff x="0" y="0"/>
          <a:chExt cx="0" cy="0"/>
        </a:xfrm>
      </p:grpSpPr>
      <p:sp>
        <p:nvSpPr>
          <p:cNvPr id="12" name="Inhaltsplatzhalter 2"/>
          <p:cNvSpPr>
            <a:spLocks noGrp="1"/>
          </p:cNvSpPr>
          <p:nvPr>
            <p:ph idx="18"/>
          </p:nvPr>
        </p:nvSpPr>
        <p:spPr>
          <a:xfrm>
            <a:off x="3959225" y="1825625"/>
            <a:ext cx="2882900" cy="4928866"/>
          </a:xfrm>
        </p:spPr>
        <p:txBody>
          <a:bodyPr/>
          <a:lstStyle>
            <a:lvl1pPr>
              <a:defRPr sz="1100">
                <a:latin typeface="Calibri" panose="020F0502020204030204" pitchFamily="34" charset="0"/>
                <a:cs typeface="Calibri" panose="020F0502020204030204" pitchFamily="34" charset="0"/>
              </a:defRPr>
            </a:lvl1pPr>
          </a:lstStyle>
          <a:p>
            <a:pPr lvl="0"/>
            <a:r>
              <a:rPr lang="de-DE" dirty="0"/>
              <a:t>Formatvorlagen des Textmasters bearbeiten</a:t>
            </a:r>
          </a:p>
        </p:txBody>
      </p:sp>
      <p:sp>
        <p:nvSpPr>
          <p:cNvPr id="3" name="Inhaltsplatzhalter 2"/>
          <p:cNvSpPr>
            <a:spLocks noGrp="1"/>
          </p:cNvSpPr>
          <p:nvPr>
            <p:ph idx="1"/>
          </p:nvPr>
        </p:nvSpPr>
        <p:spPr>
          <a:xfrm>
            <a:off x="363537" y="1825625"/>
            <a:ext cx="2876551" cy="4928866"/>
          </a:xfrm>
        </p:spPr>
        <p:txBody>
          <a:bodyPr/>
          <a:lstStyle>
            <a:lvl1pPr>
              <a:defRPr sz="1000"/>
            </a:lvl1pPr>
          </a:lstStyle>
          <a:p>
            <a:pPr lvl="0"/>
            <a:r>
              <a:rPr lang="de-DE" dirty="0"/>
              <a:t>Formatvorlagen des Textmasters bearbeiten</a:t>
            </a:r>
          </a:p>
        </p:txBody>
      </p:sp>
      <p:sp>
        <p:nvSpPr>
          <p:cNvPr id="8" name="Bildplatzhalter 7"/>
          <p:cNvSpPr>
            <a:spLocks noGrp="1"/>
          </p:cNvSpPr>
          <p:nvPr>
            <p:ph type="pic" sz="quarter" idx="13"/>
          </p:nvPr>
        </p:nvSpPr>
        <p:spPr>
          <a:xfrm>
            <a:off x="7380287" y="487363"/>
            <a:ext cx="3133725" cy="1721098"/>
          </a:xfrm>
        </p:spPr>
        <p:txBody>
          <a:bodyPr/>
          <a:lstStyle/>
          <a:p>
            <a:r>
              <a:rPr lang="de-DE"/>
              <a:t>Bild durch Klicken auf Symbol hinzufügen</a:t>
            </a:r>
          </a:p>
        </p:txBody>
      </p:sp>
      <p:sp>
        <p:nvSpPr>
          <p:cNvPr id="13" name="Textplatzhalter 47"/>
          <p:cNvSpPr>
            <a:spLocks noGrp="1"/>
          </p:cNvSpPr>
          <p:nvPr>
            <p:ph type="body" sz="quarter" idx="19" hasCustomPrompt="1"/>
          </p:nvPr>
        </p:nvSpPr>
        <p:spPr>
          <a:xfrm>
            <a:off x="363537" y="1306717"/>
            <a:ext cx="2876551" cy="385682"/>
          </a:xfrm>
          <a:noFill/>
        </p:spPr>
        <p:txBody>
          <a:bodyPr wrap="square" lIns="0" tIns="0" rIns="0" bIns="0" anchor="b">
            <a:noAutofit/>
          </a:bodyPr>
          <a:lstStyle>
            <a:lvl1pPr>
              <a:lnSpc>
                <a:spcPct val="120000"/>
              </a:lnSpc>
              <a:defRPr sz="2000" b="0" cap="none" baseline="0">
                <a:solidFill>
                  <a:srgbClr val="8B8B8B"/>
                </a:solidFill>
                <a:latin typeface="Calibri" panose="020F0502020204030204" pitchFamily="34" charset="0"/>
                <a:cs typeface="Calibri" panose="020F0502020204030204" pitchFamily="34" charset="0"/>
              </a:defRPr>
            </a:lvl1pPr>
          </a:lstStyle>
          <a:p>
            <a:pPr lvl="0"/>
            <a:r>
              <a:rPr lang="de-DE" dirty="0"/>
              <a:t>Überschrift</a:t>
            </a:r>
          </a:p>
        </p:txBody>
      </p:sp>
      <p:sp>
        <p:nvSpPr>
          <p:cNvPr id="11" name="Abgerundetes Rechteck 10"/>
          <p:cNvSpPr/>
          <p:nvPr userDrawn="1"/>
        </p:nvSpPr>
        <p:spPr>
          <a:xfrm>
            <a:off x="90116" y="7092999"/>
            <a:ext cx="6408712" cy="180000"/>
          </a:xfrm>
          <a:prstGeom prst="roundRect">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1200" dirty="0"/>
              <a:t>www.mediacion.de</a:t>
            </a:r>
            <a:endParaRPr lang="de-DE" dirty="0"/>
          </a:p>
        </p:txBody>
      </p:sp>
      <p:sp>
        <p:nvSpPr>
          <p:cNvPr id="19" name="Abgerundetes Rechteck 18"/>
          <p:cNvSpPr/>
          <p:nvPr userDrawn="1"/>
        </p:nvSpPr>
        <p:spPr>
          <a:xfrm>
            <a:off x="4122564" y="180231"/>
            <a:ext cx="6408000" cy="180000"/>
          </a:xfrm>
          <a:prstGeom prst="roundRect">
            <a:avLst>
              <a:gd name="adj" fmla="val 30470"/>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19"/>
          <p:cNvSpPr/>
          <p:nvPr userDrawn="1"/>
        </p:nvSpPr>
        <p:spPr>
          <a:xfrm>
            <a:off x="7398564" y="4730835"/>
            <a:ext cx="3132000" cy="2541990"/>
          </a:xfrm>
          <a:prstGeom prst="roundRect">
            <a:avLst>
              <a:gd name="adj" fmla="val 3973"/>
            </a:avLst>
          </a:prstGeom>
          <a:solidFill>
            <a:srgbClr val="005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Inhaltsplatzhalter 5"/>
          <p:cNvSpPr>
            <a:spLocks noGrp="1"/>
          </p:cNvSpPr>
          <p:nvPr>
            <p:ph idx="20" hasCustomPrompt="1"/>
          </p:nvPr>
        </p:nvSpPr>
        <p:spPr>
          <a:xfrm>
            <a:off x="7559676" y="4874851"/>
            <a:ext cx="2773363" cy="2051861"/>
          </a:xfrm>
        </p:spPr>
        <p:txBody>
          <a:bodyPr/>
          <a:lstStyle>
            <a:lvl1pPr>
              <a:defRPr sz="1200">
                <a:solidFill>
                  <a:schemeClr val="bg1"/>
                </a:solidFill>
                <a:latin typeface="Calibri" panose="020F0502020204030204" pitchFamily="34" charset="0"/>
                <a:cs typeface="Calibri" panose="020F0502020204030204" pitchFamily="34" charset="0"/>
              </a:defRPr>
            </a:lvl1pPr>
          </a:lstStyle>
          <a:p>
            <a:r>
              <a:rPr lang="de-DE" dirty="0"/>
              <a:t>Im Palliativkurs geht es um das ganzheitliche Betreuungskonzept für Patienten, die sich im fortschreitenden Stadium einer </a:t>
            </a:r>
            <a:r>
              <a:rPr lang="de-DE" dirty="0" err="1"/>
              <a:t>lebensver</a:t>
            </a:r>
            <a:r>
              <a:rPr lang="de-DE" dirty="0"/>
              <a:t>-kürzenden Erkrankung leiden und um die Begleitung der Angehörigen. Palliative Care beinhaltet u. a. die symptomorientierte, kreative und individuelle Pflege und die Auseinandersetzung mit den Themen Sterben, Tod und Trauer. Sie möchten mehr erfahren? - Dann freuen wir uns über Ihren Anruf!</a:t>
            </a:r>
          </a:p>
          <a:p>
            <a:endParaRPr lang="de-DE" dirty="0"/>
          </a:p>
        </p:txBody>
      </p:sp>
      <p:sp>
        <p:nvSpPr>
          <p:cNvPr id="22" name="Textplatzhalter 6"/>
          <p:cNvSpPr>
            <a:spLocks noGrp="1"/>
          </p:cNvSpPr>
          <p:nvPr>
            <p:ph type="body" sz="quarter" idx="17"/>
          </p:nvPr>
        </p:nvSpPr>
        <p:spPr>
          <a:xfrm>
            <a:off x="7559676" y="4561177"/>
            <a:ext cx="2773362" cy="169658"/>
          </a:xfrm>
        </p:spPr>
        <p:txBody>
          <a:bodyPr/>
          <a:lstStyle>
            <a:lvl1pPr>
              <a:defRPr sz="1400" b="1">
                <a:solidFill>
                  <a:schemeClr val="bg1"/>
                </a:solidFill>
              </a:defRPr>
            </a:lvl1pPr>
          </a:lstStyle>
          <a:p>
            <a:r>
              <a:rPr lang="de-DE" dirty="0"/>
              <a:t>Was ist Palliative Care?</a:t>
            </a:r>
          </a:p>
        </p:txBody>
      </p:sp>
    </p:spTree>
    <p:extLst>
      <p:ext uri="{BB962C8B-B14F-4D97-AF65-F5344CB8AC3E}">
        <p14:creationId xmlns:p14="http://schemas.microsoft.com/office/powerpoint/2010/main" val="583875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34670" y="302801"/>
            <a:ext cx="2778443" cy="315792"/>
          </a:xfrm>
          <a:prstGeom prst="rect">
            <a:avLst/>
          </a:prstGeom>
        </p:spPr>
        <p:txBody>
          <a:bodyPr vert="horz" wrap="square" lIns="0" tIns="0" rIns="0" bIns="0" rtlCol="0" anchor="t">
            <a:noAutofit/>
          </a:bodyPr>
          <a:lstStyle/>
          <a:p>
            <a:r>
              <a:rPr lang="de-DE" dirty="0"/>
              <a:t>Titelmasterformat durch Klicken bearbeiten</a:t>
            </a:r>
          </a:p>
        </p:txBody>
      </p:sp>
      <p:sp>
        <p:nvSpPr>
          <p:cNvPr id="3" name="Textplatzhalter 2"/>
          <p:cNvSpPr>
            <a:spLocks noGrp="1"/>
          </p:cNvSpPr>
          <p:nvPr>
            <p:ph type="body" idx="1"/>
          </p:nvPr>
        </p:nvSpPr>
        <p:spPr>
          <a:xfrm>
            <a:off x="534670" y="1764295"/>
            <a:ext cx="9624060" cy="4990084"/>
          </a:xfrm>
          <a:prstGeom prst="rect">
            <a:avLst/>
          </a:prstGeom>
        </p:spPr>
        <p:txBody>
          <a:bodyPr vert="horz" lIns="0" tIns="0" rIns="0" bIns="0" rtlCol="0">
            <a:noAutofit/>
          </a:bodyPr>
          <a:lstStyle/>
          <a:p>
            <a:pPr lvl="0"/>
            <a:r>
              <a:rPr lang="de-DE" dirty="0"/>
              <a:t>Textmasterformat bearbeiten</a:t>
            </a:r>
          </a:p>
        </p:txBody>
      </p:sp>
      <p:sp>
        <p:nvSpPr>
          <p:cNvPr id="4" name="Datumsplatzhalter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0ED7C3B6-99BE-481B-A690-7039468E7FFC}" type="datetimeFigureOut">
              <a:rPr lang="de-DE" smtClean="0"/>
              <a:t>14.01.24</a:t>
            </a:fld>
            <a:endParaRPr lang="de-DE" dirty="0"/>
          </a:p>
        </p:txBody>
      </p:sp>
      <p:sp>
        <p:nvSpPr>
          <p:cNvPr id="5" name="Fußzeilenplatzhalter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542E9703-CBE8-402B-8351-644D524833C7}" type="slidenum">
              <a:rPr lang="de-DE" smtClean="0"/>
              <a:t>‹Nr.›</a:t>
            </a:fld>
            <a:endParaRPr lang="de-DE" dirty="0"/>
          </a:p>
        </p:txBody>
      </p:sp>
    </p:spTree>
    <p:extLst>
      <p:ext uri="{BB962C8B-B14F-4D97-AF65-F5344CB8AC3E}">
        <p14:creationId xmlns:p14="http://schemas.microsoft.com/office/powerpoint/2010/main" val="2357267741"/>
      </p:ext>
    </p:extLst>
  </p:cSld>
  <p:clrMap bg1="lt1" tx1="dk1" bg2="lt2" tx2="dk2" accent1="accent1" accent2="accent2" accent3="accent3" accent4="accent4" accent5="accent5" accent6="accent6" hlink="hlink" folHlink="folHlink"/>
  <p:sldLayoutIdLst>
    <p:sldLayoutId id="2147483651" r:id="rId1"/>
    <p:sldLayoutId id="2147483656" r:id="rId2"/>
    <p:sldLayoutId id="2147483655" r:id="rId3"/>
    <p:sldLayoutId id="2147483657" r:id="rId4"/>
    <p:sldLayoutId id="2147483658" r:id="rId5"/>
  </p:sldLayoutIdLst>
  <p:txStyles>
    <p:titleStyle>
      <a:lvl1pPr algn="l" defTabSz="1043056" rtl="0" eaLnBrk="1" latinLnBrk="0" hangingPunct="1">
        <a:lnSpc>
          <a:spcPct val="114000"/>
        </a:lnSpc>
        <a:spcBef>
          <a:spcPct val="0"/>
        </a:spcBef>
        <a:buNone/>
        <a:defRPr sz="1500" b="1" kern="1200">
          <a:solidFill>
            <a:schemeClr val="tx1"/>
          </a:solidFill>
          <a:latin typeface="+mj-lt"/>
          <a:ea typeface="+mj-ea"/>
          <a:cs typeface="+mj-cs"/>
        </a:defRPr>
      </a:lvl1pPr>
    </p:titleStyle>
    <p:bodyStyle>
      <a:lvl1pPr marL="0" indent="0" algn="l" defTabSz="1043056" rtl="0" eaLnBrk="1" latinLnBrk="0" hangingPunct="1">
        <a:lnSpc>
          <a:spcPct val="114000"/>
        </a:lnSpc>
        <a:spcBef>
          <a:spcPts val="0"/>
        </a:spcBef>
        <a:buFont typeface="Arial" pitchFamily="34" charset="0"/>
        <a:buNone/>
        <a:defRPr sz="1000" kern="1200">
          <a:solidFill>
            <a:schemeClr val="tx1"/>
          </a:solidFill>
          <a:latin typeface="+mn-lt"/>
          <a:ea typeface="+mn-ea"/>
          <a:cs typeface="+mn-cs"/>
        </a:defRPr>
      </a:lvl1pPr>
      <a:lvl2pPr marL="521528" indent="0" algn="l" defTabSz="1043056" rtl="0" eaLnBrk="1" latinLnBrk="0" hangingPunct="1">
        <a:spcBef>
          <a:spcPct val="20000"/>
        </a:spcBef>
        <a:buFont typeface="Arial" pitchFamily="34" charset="0"/>
        <a:buNone/>
        <a:defRPr sz="3200" kern="1200">
          <a:solidFill>
            <a:schemeClr val="tx1"/>
          </a:solidFill>
          <a:latin typeface="+mn-lt"/>
          <a:ea typeface="+mn-ea"/>
          <a:cs typeface="+mn-cs"/>
        </a:defRPr>
      </a:lvl2pPr>
      <a:lvl3pPr marL="1043056" indent="0" algn="l" defTabSz="1043056" rtl="0" eaLnBrk="1" latinLnBrk="0" hangingPunct="1">
        <a:spcBef>
          <a:spcPct val="20000"/>
        </a:spcBef>
        <a:buFont typeface="Arial" pitchFamily="34" charset="0"/>
        <a:buNone/>
        <a:defRPr sz="2700" kern="1200">
          <a:solidFill>
            <a:schemeClr val="tx1"/>
          </a:solidFill>
          <a:latin typeface="+mn-lt"/>
          <a:ea typeface="+mn-ea"/>
          <a:cs typeface="+mn-cs"/>
        </a:defRPr>
      </a:lvl3pPr>
      <a:lvl4pPr marL="1564584" indent="0" algn="l" defTabSz="1043056" rtl="0" eaLnBrk="1" latinLnBrk="0" hangingPunct="1">
        <a:spcBef>
          <a:spcPct val="20000"/>
        </a:spcBef>
        <a:buFont typeface="Arial" pitchFamily="34" charset="0"/>
        <a:buNone/>
        <a:defRPr sz="2300" kern="1200">
          <a:solidFill>
            <a:schemeClr val="tx1"/>
          </a:solidFill>
          <a:latin typeface="+mn-lt"/>
          <a:ea typeface="+mn-ea"/>
          <a:cs typeface="+mn-cs"/>
        </a:defRPr>
      </a:lvl4pPr>
      <a:lvl5pPr marL="2086112" indent="0" algn="l" defTabSz="1043056" rtl="0" eaLnBrk="1" latinLnBrk="0" hangingPunct="1">
        <a:spcBef>
          <a:spcPct val="20000"/>
        </a:spcBef>
        <a:buFont typeface="Arial" pitchFamily="34" charset="0"/>
        <a:buNone/>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mediacion.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martArt-Platzhalter 1"/>
          <p:cNvSpPr>
            <a:spLocks noGrp="1"/>
          </p:cNvSpPr>
          <p:nvPr>
            <p:ph type="dgm" sz="quarter" idx="4294967295"/>
          </p:nvPr>
        </p:nvSpPr>
        <p:spPr>
          <a:xfrm>
            <a:off x="179386" y="179387"/>
            <a:ext cx="3132138" cy="6193531"/>
          </a:xfrm>
        </p:spPr>
      </p:sp>
      <p:pic>
        <p:nvPicPr>
          <p:cNvPr id="12" name="Bildplatzhalter 11" descr="Ein Bild, das Person, drinnen, Fenster enthält.&#10;&#10;Automatisch generierte Beschreibung">
            <a:extLst>
              <a:ext uri="{FF2B5EF4-FFF2-40B4-BE49-F238E27FC236}">
                <a16:creationId xmlns:a16="http://schemas.microsoft.com/office/drawing/2014/main" id="{77A4A56D-CC52-CB8A-5B36-4C8C82F98E08}"/>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11286" r="11286"/>
          <a:stretch>
            <a:fillRect/>
          </a:stretch>
        </p:blipFill>
        <p:spPr>
          <a:prstGeom prst="roundRect">
            <a:avLst>
              <a:gd name="adj" fmla="val 6119"/>
            </a:avLst>
          </a:prstGeom>
          <a:ln>
            <a:noFill/>
          </a:ln>
          <a:effectLst>
            <a:softEdge rad="0"/>
          </a:effectLst>
        </p:spPr>
      </p:pic>
      <p:sp>
        <p:nvSpPr>
          <p:cNvPr id="7" name="Textplatzhalter 6"/>
          <p:cNvSpPr>
            <a:spLocks noGrp="1"/>
          </p:cNvSpPr>
          <p:nvPr>
            <p:ph type="body" sz="quarter" idx="15"/>
          </p:nvPr>
        </p:nvSpPr>
        <p:spPr>
          <a:xfrm>
            <a:off x="7471233" y="3712130"/>
            <a:ext cx="2879725" cy="1198337"/>
          </a:xfrm>
        </p:spPr>
        <p:txBody>
          <a:bodyPr/>
          <a:lstStyle/>
          <a:p>
            <a:pPr algn="ctr"/>
            <a:endParaRPr lang="de-DE" sz="500" b="1" dirty="0"/>
          </a:p>
          <a:p>
            <a:pPr algn="ctr"/>
            <a:r>
              <a:rPr lang="de-DE" sz="2200" b="1" dirty="0">
                <a:latin typeface="Calibri" panose="020F0502020204030204" pitchFamily="34" charset="0"/>
                <a:cs typeface="Calibri" panose="020F0502020204030204" pitchFamily="34" charset="0"/>
              </a:rPr>
              <a:t>Fachkurs Palliative Care</a:t>
            </a:r>
          </a:p>
          <a:p>
            <a:pPr algn="ctr"/>
            <a:r>
              <a:rPr lang="de-DE" sz="1000" dirty="0">
                <a:latin typeface="Calibri" panose="020F0502020204030204" pitchFamily="34" charset="0"/>
                <a:cs typeface="Calibri" panose="020F0502020204030204" pitchFamily="34" charset="0"/>
              </a:rPr>
              <a:t>Qualifikation für Pflegende gem. §§ 39a, 37b SGB V</a:t>
            </a:r>
            <a:endParaRPr lang="de-DE" sz="1600" dirty="0">
              <a:latin typeface="Calibri" panose="020F0502020204030204" pitchFamily="34" charset="0"/>
              <a:cs typeface="Calibri" panose="020F0502020204030204" pitchFamily="34" charset="0"/>
            </a:endParaRPr>
          </a:p>
          <a:p>
            <a:pPr algn="ctr"/>
            <a:r>
              <a:rPr lang="de-DE" sz="1600" b="1" dirty="0">
                <a:latin typeface="Calibri" panose="020F0502020204030204" pitchFamily="34" charset="0"/>
                <a:cs typeface="Calibri" panose="020F0502020204030204" pitchFamily="34" charset="0"/>
              </a:rPr>
              <a:t>in </a:t>
            </a:r>
            <a:r>
              <a:rPr lang="de-DE" sz="1600" b="1" dirty="0"/>
              <a:t>Celle (Kurs 10)</a:t>
            </a:r>
            <a:endParaRPr lang="de-DE" sz="1600" b="1" dirty="0">
              <a:latin typeface="Calibri" panose="020F0502020204030204" pitchFamily="34" charset="0"/>
              <a:cs typeface="Calibri" panose="020F0502020204030204" pitchFamily="34" charset="0"/>
            </a:endParaRPr>
          </a:p>
        </p:txBody>
      </p:sp>
      <p:sp>
        <p:nvSpPr>
          <p:cNvPr id="8" name="Textplatzhalter 7"/>
          <p:cNvSpPr>
            <a:spLocks noGrp="1"/>
          </p:cNvSpPr>
          <p:nvPr>
            <p:ph type="body" sz="quarter" idx="16"/>
          </p:nvPr>
        </p:nvSpPr>
        <p:spPr>
          <a:xfrm>
            <a:off x="7453313" y="5076775"/>
            <a:ext cx="3005955" cy="341255"/>
          </a:xfrm>
        </p:spPr>
        <p:txBody>
          <a:bodyPr/>
          <a:lstStyle/>
          <a:p>
            <a:pPr algn="ctr"/>
            <a:r>
              <a:rPr lang="de-DE" dirty="0"/>
              <a:t>Vom 11. November 2024                         bis zum 25. April 2025</a:t>
            </a:r>
          </a:p>
        </p:txBody>
      </p:sp>
      <p:sp>
        <p:nvSpPr>
          <p:cNvPr id="9" name="Textplatzhalter 8"/>
          <p:cNvSpPr>
            <a:spLocks noGrp="1"/>
          </p:cNvSpPr>
          <p:nvPr>
            <p:ph type="body" sz="quarter" idx="17"/>
          </p:nvPr>
        </p:nvSpPr>
        <p:spPr>
          <a:xfrm>
            <a:off x="331196" y="569974"/>
            <a:ext cx="2773362" cy="294306"/>
          </a:xfrm>
        </p:spPr>
        <p:txBody>
          <a:bodyPr/>
          <a:lstStyle/>
          <a:p>
            <a:r>
              <a:rPr lang="de-DE" dirty="0" err="1"/>
              <a:t>informationen</a:t>
            </a:r>
            <a:endParaRPr lang="de-DE" dirty="0"/>
          </a:p>
        </p:txBody>
      </p:sp>
      <p:graphicFrame>
        <p:nvGraphicFramePr>
          <p:cNvPr id="14" name="Tabellenplatzhalter 32"/>
          <p:cNvGraphicFramePr>
            <a:graphicFrameLocks/>
          </p:cNvGraphicFramePr>
          <p:nvPr>
            <p:extLst>
              <p:ext uri="{D42A27DB-BD31-4B8C-83A1-F6EECF244321}">
                <p14:modId xmlns:p14="http://schemas.microsoft.com/office/powerpoint/2010/main" val="3535030534"/>
              </p:ext>
            </p:extLst>
          </p:nvPr>
        </p:nvGraphicFramePr>
        <p:xfrm>
          <a:off x="341090" y="1064919"/>
          <a:ext cx="2773362" cy="1480136"/>
        </p:xfrm>
        <a:graphic>
          <a:graphicData uri="http://schemas.openxmlformats.org/drawingml/2006/table">
            <a:tbl>
              <a:tblPr bandRow="1">
                <a:tableStyleId>{2D5ABB26-0587-4C30-8999-92F81FD0307C}</a:tableStyleId>
              </a:tblPr>
              <a:tblGrid>
                <a:gridCol w="541114">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198000">
                <a:tc>
                  <a:txBody>
                    <a:bodyPr/>
                    <a:lstStyle/>
                    <a:p>
                      <a:pPr>
                        <a:lnSpc>
                          <a:spcPts val="1200"/>
                        </a:lnSpc>
                      </a:pPr>
                      <a:r>
                        <a:rPr lang="de-DE" sz="1200" b="1" dirty="0">
                          <a:solidFill>
                            <a:schemeClr val="bg1"/>
                          </a:solidFill>
                          <a:latin typeface="Calibri" panose="020F0502020204030204" pitchFamily="34" charset="0"/>
                          <a:cs typeface="Calibri" panose="020F0502020204030204" pitchFamily="34" charset="0"/>
                        </a:rPr>
                        <a:t>Leitung</a:t>
                      </a:r>
                      <a:r>
                        <a:rPr lang="de-DE" sz="1200" dirty="0">
                          <a:solidFill>
                            <a:schemeClr val="bg1"/>
                          </a:solidFill>
                          <a:latin typeface="Calibri" panose="020F0502020204030204" pitchFamily="34" charset="0"/>
                          <a:cs typeface="Calibri" panose="020F0502020204030204" pitchFamily="34" charset="0"/>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de-DE" sz="1200" dirty="0">
                          <a:solidFill>
                            <a:schemeClr val="bg1"/>
                          </a:solidFill>
                          <a:latin typeface="Calibri" panose="020F0502020204030204" pitchFamily="34" charset="0"/>
                          <a:cs typeface="Calibri" panose="020F0502020204030204" pitchFamily="34" charset="0"/>
                        </a:rPr>
                        <a:t>Kristin</a:t>
                      </a:r>
                      <a:r>
                        <a:rPr lang="de-DE" sz="1200" baseline="0" dirty="0">
                          <a:solidFill>
                            <a:schemeClr val="bg1"/>
                          </a:solidFill>
                          <a:latin typeface="Calibri" panose="020F0502020204030204" pitchFamily="34" charset="0"/>
                          <a:cs typeface="Calibri" panose="020F0502020204030204" pitchFamily="34" charset="0"/>
                        </a:rPr>
                        <a:t> </a:t>
                      </a:r>
                      <a:r>
                        <a:rPr lang="de-DE" sz="1200" baseline="0" dirty="0" err="1">
                          <a:solidFill>
                            <a:schemeClr val="bg1"/>
                          </a:solidFill>
                          <a:latin typeface="Calibri" panose="020F0502020204030204" pitchFamily="34" charset="0"/>
                          <a:cs typeface="Calibri" panose="020F0502020204030204" pitchFamily="34" charset="0"/>
                        </a:rPr>
                        <a:t>Surendorff</a:t>
                      </a:r>
                      <a:r>
                        <a:rPr lang="de-DE" sz="1200" baseline="0" dirty="0">
                          <a:solidFill>
                            <a:schemeClr val="bg1"/>
                          </a:solidFill>
                          <a:latin typeface="Calibri" panose="020F0502020204030204" pitchFamily="34" charset="0"/>
                          <a:cs typeface="Calibri" panose="020F0502020204030204" pitchFamily="34" charset="0"/>
                        </a:rPr>
                        <a:t>-Belder </a:t>
                      </a:r>
                      <a:endParaRPr lang="de-DE" sz="1200" dirty="0">
                        <a:solidFill>
                          <a:schemeClr val="bg1"/>
                        </a:solidFill>
                        <a:latin typeface="Calibri" panose="020F0502020204030204" pitchFamily="34" charset="0"/>
                        <a:cs typeface="Calibri" panose="020F050202020403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8000">
                <a:tc>
                  <a:txBody>
                    <a:bodyPr/>
                    <a:lstStyle/>
                    <a:p>
                      <a:pPr>
                        <a:lnSpc>
                          <a:spcPts val="1200"/>
                        </a:lnSpc>
                      </a:pPr>
                      <a:r>
                        <a:rPr lang="de-DE" sz="1200" b="1" dirty="0">
                          <a:solidFill>
                            <a:schemeClr val="bg1"/>
                          </a:solidFill>
                          <a:latin typeface="Calibri" panose="020F0502020204030204" pitchFamily="34" charset="0"/>
                          <a:cs typeface="Calibri" panose="020F0502020204030204" pitchFamily="34" charset="0"/>
                        </a:rPr>
                        <a:t>Kosten</a:t>
                      </a:r>
                      <a:r>
                        <a:rPr lang="de-DE" sz="1200" dirty="0">
                          <a:solidFill>
                            <a:schemeClr val="bg1"/>
                          </a:solidFill>
                          <a:latin typeface="Calibri" panose="020F0502020204030204" pitchFamily="34" charset="0"/>
                          <a:cs typeface="Calibri" panose="020F0502020204030204" pitchFamily="34" charset="0"/>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de-DE" sz="1200" baseline="0" dirty="0">
                          <a:solidFill>
                            <a:schemeClr val="bg1"/>
                          </a:solidFill>
                          <a:latin typeface="Calibri" panose="020F0502020204030204" pitchFamily="34" charset="0"/>
                          <a:cs typeface="Calibri" panose="020F0502020204030204" pitchFamily="34" charset="0"/>
                        </a:rPr>
                        <a:t>1.950 € </a:t>
                      </a:r>
                    </a:p>
                    <a:p>
                      <a:pPr marL="0" marR="0" lvl="0" indent="0" algn="l" defTabSz="1043056" rtl="0" eaLnBrk="1" fontAlgn="auto" latinLnBrk="0" hangingPunct="1">
                        <a:lnSpc>
                          <a:spcPct val="100000"/>
                        </a:lnSpc>
                        <a:spcBef>
                          <a:spcPts val="0"/>
                        </a:spcBef>
                        <a:spcAft>
                          <a:spcPts val="0"/>
                        </a:spcAft>
                        <a:buClrTx/>
                        <a:buSzTx/>
                        <a:buFontTx/>
                        <a:buNone/>
                        <a:tabLst/>
                        <a:defRPr/>
                      </a:pPr>
                      <a:r>
                        <a:rPr lang="de-DE" sz="1200" kern="1200" baseline="0" dirty="0">
                          <a:solidFill>
                            <a:schemeClr val="bg1"/>
                          </a:solidFill>
                          <a:latin typeface="Calibri" panose="020F0502020204030204" pitchFamily="34" charset="0"/>
                          <a:ea typeface="+mn-ea"/>
                          <a:cs typeface="Calibri" panose="020F0502020204030204" pitchFamily="34" charset="0"/>
                        </a:rPr>
                        <a:t>Bei Anmeldungen, vor dem 11.09.24 gilt der Frühbuchertarif von 1.750 €. </a:t>
                      </a:r>
                    </a:p>
                    <a:p>
                      <a:pPr>
                        <a:lnSpc>
                          <a:spcPct val="100000"/>
                        </a:lnSpc>
                      </a:pPr>
                      <a:endParaRPr lang="de-DE" sz="300" dirty="0">
                        <a:solidFill>
                          <a:schemeClr val="bg1"/>
                        </a:solidFill>
                        <a:latin typeface="Calibri" panose="020F0502020204030204" pitchFamily="34" charset="0"/>
                        <a:cs typeface="Calibri" panose="020F050202020403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8000">
                <a:tc>
                  <a:txBody>
                    <a:bodyPr/>
                    <a:lstStyle/>
                    <a:p>
                      <a:pPr>
                        <a:lnSpc>
                          <a:spcPts val="1200"/>
                        </a:lnSpc>
                      </a:pPr>
                      <a:r>
                        <a:rPr lang="de-DE" sz="1200" b="1" dirty="0">
                          <a:solidFill>
                            <a:schemeClr val="bg1"/>
                          </a:solidFill>
                          <a:latin typeface="Calibri" panose="020F0502020204030204" pitchFamily="34" charset="0"/>
                          <a:cs typeface="Calibri" panose="020F0502020204030204" pitchFamily="34" charset="0"/>
                        </a:rPr>
                        <a:t>Beginn</a:t>
                      </a:r>
                      <a:r>
                        <a:rPr lang="de-DE" sz="1200" dirty="0">
                          <a:solidFill>
                            <a:schemeClr val="bg1"/>
                          </a:solidFill>
                          <a:latin typeface="Calibri" panose="020F0502020204030204" pitchFamily="34" charset="0"/>
                          <a:cs typeface="Calibri" panose="020F0502020204030204" pitchFamily="34" charset="0"/>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de-DE" sz="1200" dirty="0">
                          <a:solidFill>
                            <a:schemeClr val="bg1"/>
                          </a:solidFill>
                          <a:latin typeface="Calibri" panose="020F0502020204030204" pitchFamily="34" charset="0"/>
                          <a:cs typeface="Calibri" panose="020F0502020204030204" pitchFamily="34" charset="0"/>
                        </a:rPr>
                        <a:t>11.</a:t>
                      </a:r>
                      <a:r>
                        <a:rPr lang="de-DE" sz="1200" baseline="0" dirty="0">
                          <a:solidFill>
                            <a:schemeClr val="bg1"/>
                          </a:solidFill>
                          <a:latin typeface="Calibri" panose="020F0502020204030204" pitchFamily="34" charset="0"/>
                          <a:cs typeface="Calibri" panose="020F0502020204030204" pitchFamily="34" charset="0"/>
                        </a:rPr>
                        <a:t> November 2024</a:t>
                      </a:r>
                      <a:endParaRPr lang="de-DE" sz="1200" dirty="0">
                        <a:solidFill>
                          <a:schemeClr val="bg1"/>
                        </a:solidFill>
                        <a:latin typeface="Calibri" panose="020F0502020204030204" pitchFamily="34" charset="0"/>
                        <a:cs typeface="Calibri" panose="020F050202020403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8000">
                <a:tc>
                  <a:txBody>
                    <a:bodyPr/>
                    <a:lstStyle/>
                    <a:p>
                      <a:pPr>
                        <a:lnSpc>
                          <a:spcPts val="1200"/>
                        </a:lnSpc>
                      </a:pPr>
                      <a:r>
                        <a:rPr lang="de-DE" sz="1200" b="1" dirty="0">
                          <a:solidFill>
                            <a:schemeClr val="bg1"/>
                          </a:solidFill>
                          <a:latin typeface="Calibri" panose="020F0502020204030204" pitchFamily="34" charset="0"/>
                          <a:cs typeface="Calibri" panose="020F0502020204030204" pitchFamily="34" charset="0"/>
                        </a:rPr>
                        <a:t>Umfang</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de-DE" sz="1200" dirty="0">
                          <a:solidFill>
                            <a:schemeClr val="bg1"/>
                          </a:solidFill>
                          <a:latin typeface="Calibri" panose="020F0502020204030204" pitchFamily="34" charset="0"/>
                          <a:cs typeface="Calibri" panose="020F0502020204030204" pitchFamily="34" charset="0"/>
                        </a:rPr>
                        <a:t>160 Unterrichtseinheiten,</a:t>
                      </a:r>
                      <a:r>
                        <a:rPr lang="de-DE" sz="1200" baseline="0" dirty="0">
                          <a:solidFill>
                            <a:schemeClr val="bg1"/>
                          </a:solidFill>
                          <a:latin typeface="Calibri" panose="020F0502020204030204" pitchFamily="34" charset="0"/>
                          <a:cs typeface="Calibri" panose="020F0502020204030204" pitchFamily="34" charset="0"/>
                        </a:rPr>
                        <a:t> an 20 Schulungstagen</a:t>
                      </a:r>
                      <a:endParaRPr lang="de-DE" sz="1200" dirty="0">
                        <a:solidFill>
                          <a:schemeClr val="bg1"/>
                        </a:solidFill>
                        <a:latin typeface="Calibri" panose="020F0502020204030204" pitchFamily="34" charset="0"/>
                        <a:cs typeface="Calibri" panose="020F050202020403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5" name="Textplatzhalter 49"/>
          <p:cNvSpPr>
            <a:spLocks noGrp="1"/>
          </p:cNvSpPr>
          <p:nvPr>
            <p:ph type="body" sz="quarter" idx="14"/>
          </p:nvPr>
        </p:nvSpPr>
        <p:spPr>
          <a:xfrm>
            <a:off x="341090" y="2608589"/>
            <a:ext cx="2845370" cy="3991209"/>
          </a:xfrm>
        </p:spPr>
        <p:txBody>
          <a:bodyPr/>
          <a:lstStyle/>
          <a:p>
            <a:r>
              <a:rPr lang="de-DE" sz="1400" b="1" dirty="0"/>
              <a:t>Anmeldung</a:t>
            </a:r>
          </a:p>
          <a:p>
            <a:r>
              <a:rPr lang="de-DE" dirty="0"/>
              <a:t>Im Internet unter </a:t>
            </a:r>
            <a:r>
              <a:rPr lang="de-DE" dirty="0" err="1"/>
              <a:t>www.mediacion.de</a:t>
            </a:r>
            <a:endParaRPr lang="de-DE" dirty="0"/>
          </a:p>
          <a:p>
            <a:r>
              <a:rPr lang="de-DE" dirty="0"/>
              <a:t>oder per E-Mail an: </a:t>
            </a:r>
            <a:r>
              <a:rPr lang="de-DE" dirty="0" err="1"/>
              <a:t>thomann@mediacion.de</a:t>
            </a:r>
            <a:endParaRPr lang="de-DE" dirty="0"/>
          </a:p>
          <a:p>
            <a:r>
              <a:rPr lang="de-DE" dirty="0"/>
              <a:t>Bei Fragen wenden Sie sich gerne telefonisch  (04441-9952864)</a:t>
            </a:r>
          </a:p>
          <a:p>
            <a:endParaRPr lang="de-DE" sz="600" dirty="0"/>
          </a:p>
          <a:p>
            <a:r>
              <a:rPr lang="de-DE" sz="1400" b="1" dirty="0"/>
              <a:t>Kursdaten</a:t>
            </a:r>
          </a:p>
          <a:p>
            <a:r>
              <a:rPr lang="sv-SE" b="1" dirty="0"/>
              <a:t>Block 1:</a:t>
            </a:r>
            <a:r>
              <a:rPr lang="sv-SE" dirty="0"/>
              <a:t> 11.11.2024 – 15.11.2024</a:t>
            </a:r>
            <a:br>
              <a:rPr lang="sv-SE" dirty="0"/>
            </a:br>
            <a:r>
              <a:rPr lang="sv-SE" b="1" dirty="0"/>
              <a:t>Block 2:</a:t>
            </a:r>
            <a:r>
              <a:rPr lang="sv-SE" dirty="0"/>
              <a:t> 20.01.2025 – 24.01.2025</a:t>
            </a:r>
            <a:br>
              <a:rPr lang="sv-SE" dirty="0"/>
            </a:br>
            <a:r>
              <a:rPr lang="sv-SE" b="1" dirty="0"/>
              <a:t>Block 3:</a:t>
            </a:r>
            <a:r>
              <a:rPr lang="sv-SE" dirty="0"/>
              <a:t> 17.03.2025 – 21.03.2025</a:t>
            </a:r>
            <a:br>
              <a:rPr lang="sv-SE" dirty="0"/>
            </a:br>
            <a:r>
              <a:rPr lang="sv-SE" b="1" dirty="0"/>
              <a:t>Block 4:</a:t>
            </a:r>
            <a:r>
              <a:rPr lang="sv-SE" dirty="0"/>
              <a:t> 21.04.2025 – 25.04.2025</a:t>
            </a:r>
          </a:p>
          <a:p>
            <a:endParaRPr lang="sv-SE" dirty="0"/>
          </a:p>
          <a:p>
            <a:r>
              <a:rPr lang="sv-SE" b="1" dirty="0"/>
              <a:t>Zeiten: </a:t>
            </a:r>
            <a:r>
              <a:rPr lang="sv-SE" dirty="0"/>
              <a:t>täglich von 8.30 bis 16.00 </a:t>
            </a:r>
            <a:r>
              <a:rPr lang="sv-SE" dirty="0" err="1"/>
              <a:t>Uhr</a:t>
            </a:r>
            <a:endParaRPr lang="sv-SE" dirty="0"/>
          </a:p>
          <a:p>
            <a:endParaRPr lang="sv-SE" dirty="0"/>
          </a:p>
          <a:p>
            <a:r>
              <a:rPr lang="sv-SE" sz="1400" b="1" dirty="0" err="1"/>
              <a:t>Kursort</a:t>
            </a:r>
            <a:r>
              <a:rPr lang="sv-SE" sz="1400" b="1" dirty="0"/>
              <a:t>: </a:t>
            </a:r>
          </a:p>
          <a:p>
            <a:r>
              <a:rPr lang="sv-SE" dirty="0" err="1"/>
              <a:t>Hospizhaus</a:t>
            </a:r>
            <a:r>
              <a:rPr lang="sv-SE" dirty="0"/>
              <a:t> Celle </a:t>
            </a:r>
          </a:p>
          <a:p>
            <a:r>
              <a:rPr lang="sv-SE" dirty="0"/>
              <a:t>An </a:t>
            </a:r>
            <a:r>
              <a:rPr lang="sv-SE" dirty="0" err="1"/>
              <a:t>der</a:t>
            </a:r>
            <a:r>
              <a:rPr lang="sv-SE" dirty="0"/>
              <a:t> </a:t>
            </a:r>
            <a:r>
              <a:rPr lang="sv-SE" dirty="0" err="1"/>
              <a:t>Glockenheide</a:t>
            </a:r>
            <a:r>
              <a:rPr lang="sv-SE" dirty="0"/>
              <a:t> 79</a:t>
            </a:r>
          </a:p>
          <a:p>
            <a:r>
              <a:rPr lang="sv-SE" dirty="0"/>
              <a:t>29225 Celle</a:t>
            </a:r>
          </a:p>
          <a:p>
            <a:endParaRPr lang="sv-SE" dirty="0"/>
          </a:p>
          <a:p>
            <a:pPr algn="ctr"/>
            <a:r>
              <a:rPr lang="sv-SE" b="1" dirty="0" err="1"/>
              <a:t>Dieser</a:t>
            </a:r>
            <a:r>
              <a:rPr lang="sv-SE" b="1" dirty="0"/>
              <a:t> Kurs </a:t>
            </a:r>
            <a:r>
              <a:rPr lang="sv-SE" b="1" dirty="0" err="1"/>
              <a:t>ist</a:t>
            </a:r>
            <a:r>
              <a:rPr lang="sv-SE" b="1" dirty="0"/>
              <a:t> von </a:t>
            </a:r>
            <a:r>
              <a:rPr lang="sv-SE" b="1" dirty="0" err="1"/>
              <a:t>der</a:t>
            </a:r>
            <a:r>
              <a:rPr lang="sv-SE" b="1" dirty="0"/>
              <a:t> </a:t>
            </a:r>
            <a:r>
              <a:rPr lang="sv-SE" b="1" dirty="0" err="1"/>
              <a:t>Deutschen</a:t>
            </a:r>
            <a:r>
              <a:rPr lang="sv-SE" b="1" dirty="0"/>
              <a:t> </a:t>
            </a:r>
            <a:r>
              <a:rPr lang="sv-SE" b="1" dirty="0" err="1"/>
              <a:t>Gesellschaft</a:t>
            </a:r>
            <a:r>
              <a:rPr lang="sv-SE" b="1" dirty="0"/>
              <a:t> </a:t>
            </a:r>
            <a:r>
              <a:rPr lang="sv-SE" b="1" dirty="0" err="1"/>
              <a:t>für</a:t>
            </a:r>
            <a:r>
              <a:rPr lang="sv-SE" b="1" dirty="0"/>
              <a:t> </a:t>
            </a:r>
            <a:r>
              <a:rPr lang="sv-SE" b="1" dirty="0" err="1"/>
              <a:t>Palliativmedizin</a:t>
            </a:r>
            <a:r>
              <a:rPr lang="sv-SE" b="1" dirty="0"/>
              <a:t> (DGP) </a:t>
            </a:r>
            <a:r>
              <a:rPr lang="sv-SE" b="1" dirty="0" err="1"/>
              <a:t>zertifiziert</a:t>
            </a:r>
            <a:endParaRPr lang="sv-SE" b="1" dirty="0"/>
          </a:p>
          <a:p>
            <a:endParaRPr lang="sv-SE" sz="600" dirty="0"/>
          </a:p>
          <a:p>
            <a:endParaRPr lang="de-DE" dirty="0"/>
          </a:p>
        </p:txBody>
      </p:sp>
      <p:pic>
        <p:nvPicPr>
          <p:cNvPr id="4" name="Picture 2" descr="Marktplatz, Celle, Fachwerk, Historisch, Architektu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2453" y="484189"/>
            <a:ext cx="3240000" cy="2214000"/>
          </a:xfrm>
          <a:prstGeom prst="roundRect">
            <a:avLst>
              <a:gd name="adj" fmla="val 6119"/>
            </a:avLst>
          </a:prstGeom>
          <a:ln>
            <a:noFill/>
          </a:ln>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63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8"/>
          </p:nvPr>
        </p:nvSpPr>
        <p:spPr>
          <a:xfrm>
            <a:off x="306140" y="225416"/>
            <a:ext cx="3094797" cy="7006308"/>
          </a:xfrm>
        </p:spPr>
        <p:txBody>
          <a:bodyPr/>
          <a:lstStyle/>
          <a:p>
            <a:r>
              <a:rPr lang="de-DE" sz="1400" b="1" dirty="0">
                <a:solidFill>
                  <a:srgbClr val="005B88"/>
                </a:solidFill>
                <a:latin typeface="Calibri" panose="020F0502020204030204" pitchFamily="34" charset="0"/>
                <a:cs typeface="Calibri" panose="020F0502020204030204" pitchFamily="34" charset="0"/>
              </a:rPr>
              <a:t>Fachkurs Palliative Care</a:t>
            </a:r>
          </a:p>
          <a:p>
            <a:endParaRPr lang="de-DE" sz="300" dirty="0">
              <a:latin typeface="Calibri" panose="020F0502020204030204" pitchFamily="34" charset="0"/>
              <a:cs typeface="Calibri" panose="020F0502020204030204" pitchFamily="34" charset="0"/>
            </a:endParaRPr>
          </a:p>
          <a:p>
            <a:r>
              <a:rPr lang="de-DE" sz="1200" dirty="0">
                <a:latin typeface="Calibri" panose="020F0502020204030204" pitchFamily="34" charset="0"/>
                <a:cs typeface="Calibri" panose="020F0502020204030204" pitchFamily="34" charset="0"/>
              </a:rPr>
              <a:t>Der Fachkurs Palliative Care führt in das Konzept von Palliativpflege und -medizin ein. </a:t>
            </a:r>
          </a:p>
          <a:p>
            <a:r>
              <a:rPr lang="de-DE" sz="1200" dirty="0">
                <a:latin typeface="Calibri" panose="020F0502020204030204" pitchFamily="34" charset="0"/>
                <a:cs typeface="Calibri" panose="020F0502020204030204" pitchFamily="34" charset="0"/>
              </a:rPr>
              <a:t>Die palliativpflegerische Versorgung erfordert eine symptomorientierte, kreative, individuelle Pflege und die Auseinandersetzung mit dem Thema Sterben, Tod und Trauer. </a:t>
            </a:r>
          </a:p>
          <a:p>
            <a:r>
              <a:rPr lang="de-DE" sz="1200" dirty="0">
                <a:latin typeface="Calibri" panose="020F0502020204030204" pitchFamily="34" charset="0"/>
                <a:cs typeface="Calibri" panose="020F0502020204030204" pitchFamily="34" charset="0"/>
              </a:rPr>
              <a:t>Um den vielschichtigen Problemen in der Praxis begegnen zu können, vermittelt der Kurs: </a:t>
            </a:r>
          </a:p>
          <a:p>
            <a:pPr marL="171450" indent="-171450">
              <a:buFont typeface="Arial" panose="020B0604020202020204" pitchFamily="34" charset="0"/>
              <a:buChar char="•"/>
            </a:pPr>
            <a:r>
              <a:rPr lang="de-DE" sz="1200" dirty="0">
                <a:latin typeface="Calibri" panose="020F0502020204030204" pitchFamily="34" charset="0"/>
                <a:cs typeface="Calibri" panose="020F0502020204030204" pitchFamily="34" charset="0"/>
              </a:rPr>
              <a:t>Grundkenntnisse in der Schmerztherapie</a:t>
            </a:r>
          </a:p>
          <a:p>
            <a:pPr marL="171450" indent="-171450">
              <a:buFont typeface="Arial" panose="020B0604020202020204" pitchFamily="34" charset="0"/>
              <a:buChar char="•"/>
            </a:pPr>
            <a:r>
              <a:rPr lang="de-DE" sz="1200" dirty="0">
                <a:latin typeface="Calibri" panose="020F0502020204030204" pitchFamily="34" charset="0"/>
                <a:cs typeface="Calibri" panose="020F0502020204030204" pitchFamily="34" charset="0"/>
              </a:rPr>
              <a:t>Psychologische Aspekte der Krankheitsbearbeitung</a:t>
            </a:r>
          </a:p>
          <a:p>
            <a:pPr marL="171450" indent="-171450">
              <a:buFont typeface="Arial" panose="020B0604020202020204" pitchFamily="34" charset="0"/>
              <a:buChar char="•"/>
            </a:pPr>
            <a:r>
              <a:rPr lang="de-DE" sz="1200" dirty="0">
                <a:latin typeface="Calibri" panose="020F0502020204030204" pitchFamily="34" charset="0"/>
                <a:cs typeface="Calibri" panose="020F0502020204030204" pitchFamily="34" charset="0"/>
              </a:rPr>
              <a:t>Kommunikation</a:t>
            </a:r>
          </a:p>
          <a:p>
            <a:pPr marL="171450" indent="-171450">
              <a:buFont typeface="Arial" panose="020B0604020202020204" pitchFamily="34" charset="0"/>
              <a:buChar char="•"/>
            </a:pPr>
            <a:r>
              <a:rPr lang="de-DE" sz="1200" dirty="0">
                <a:latin typeface="Calibri" panose="020F0502020204030204" pitchFamily="34" charset="0"/>
                <a:cs typeface="Calibri" panose="020F0502020204030204" pitchFamily="34" charset="0"/>
              </a:rPr>
              <a:t>Spezielle Möglichkeiten der Grund- und Behandlungspflege</a:t>
            </a:r>
          </a:p>
          <a:p>
            <a:pPr marL="171450" indent="-171450">
              <a:buFont typeface="Arial" panose="020B0604020202020204" pitchFamily="34" charset="0"/>
              <a:buChar char="•"/>
            </a:pPr>
            <a:r>
              <a:rPr lang="de-DE" sz="1200" dirty="0">
                <a:latin typeface="Calibri" panose="020F0502020204030204" pitchFamily="34" charset="0"/>
                <a:cs typeface="Calibri" panose="020F0502020204030204" pitchFamily="34" charset="0"/>
              </a:rPr>
              <a:t>Umgang mit Sterben, Tod und Trauer</a:t>
            </a:r>
          </a:p>
          <a:p>
            <a:endParaRPr lang="de-DE" sz="500" dirty="0">
              <a:latin typeface="Calibri" panose="020F0502020204030204" pitchFamily="34" charset="0"/>
              <a:cs typeface="Calibri" panose="020F0502020204030204" pitchFamily="34" charset="0"/>
            </a:endParaRPr>
          </a:p>
          <a:p>
            <a:r>
              <a:rPr lang="de-DE" sz="1200" dirty="0">
                <a:latin typeface="Calibri" panose="020F0502020204030204" pitchFamily="34" charset="0"/>
                <a:cs typeface="Calibri" panose="020F0502020204030204" pitchFamily="34" charset="0"/>
              </a:rPr>
              <a:t>Ein Kurs umfasst 160 Unterrichtsstunden und besteht aus vier Kurswochen á 40 Stunden. </a:t>
            </a:r>
          </a:p>
          <a:p>
            <a:endParaRPr lang="de-DE" sz="500" dirty="0">
              <a:latin typeface="Calibri" panose="020F0502020204030204" pitchFamily="34" charset="0"/>
              <a:cs typeface="Calibri" panose="020F0502020204030204" pitchFamily="34" charset="0"/>
            </a:endParaRPr>
          </a:p>
          <a:p>
            <a:r>
              <a:rPr lang="de-DE" sz="1400" b="1" dirty="0">
                <a:solidFill>
                  <a:srgbClr val="005B88"/>
                </a:solidFill>
                <a:latin typeface="Calibri" panose="020F0502020204030204" pitchFamily="34" charset="0"/>
                <a:cs typeface="Calibri" panose="020F0502020204030204" pitchFamily="34" charset="0"/>
              </a:rPr>
              <a:t>Zielgruppe</a:t>
            </a:r>
          </a:p>
          <a:p>
            <a:r>
              <a:rPr lang="de-DE" sz="1200" dirty="0">
                <a:latin typeface="Calibri" panose="020F0502020204030204" pitchFamily="34" charset="0"/>
                <a:cs typeface="Calibri" panose="020F0502020204030204" pitchFamily="34" charset="0"/>
              </a:rPr>
              <a:t>Pflegefachkräfte und Pflegekräfte aus ambulanten Diensten und aus stationären </a:t>
            </a:r>
            <a:r>
              <a:rPr lang="de-DE" sz="1200" dirty="0" err="1">
                <a:latin typeface="Calibri" panose="020F0502020204030204" pitchFamily="34" charset="0"/>
                <a:cs typeface="Calibri" panose="020F0502020204030204" pitchFamily="34" charset="0"/>
              </a:rPr>
              <a:t>Pflegeeinrichtun</a:t>
            </a:r>
            <a:r>
              <a:rPr lang="de-DE" sz="1200" dirty="0">
                <a:latin typeface="Calibri" panose="020F0502020204030204" pitchFamily="34" charset="0"/>
                <a:cs typeface="Calibri" panose="020F0502020204030204" pitchFamily="34" charset="0"/>
              </a:rPr>
              <a:t>-gen: Pflegeheime, Hospize, Krankenhäuser. </a:t>
            </a:r>
          </a:p>
          <a:p>
            <a:r>
              <a:rPr lang="de-DE" sz="1200" dirty="0">
                <a:latin typeface="Calibri" panose="020F0502020204030204" pitchFamily="34" charset="0"/>
                <a:cs typeface="Calibri" panose="020F0502020204030204" pitchFamily="34" charset="0"/>
              </a:rPr>
              <a:t>Andere Berufsgruppenangehörige (</a:t>
            </a:r>
            <a:r>
              <a:rPr lang="de-DE" sz="1200" b="1" dirty="0">
                <a:solidFill>
                  <a:srgbClr val="005B88"/>
                </a:solidFill>
                <a:latin typeface="Calibri" panose="020F0502020204030204" pitchFamily="34" charset="0"/>
                <a:cs typeface="Calibri" panose="020F0502020204030204" pitchFamily="34" charset="0"/>
              </a:rPr>
              <a:t>MFA, Soz.-</a:t>
            </a:r>
            <a:r>
              <a:rPr lang="de-DE" sz="1200" b="1" dirty="0" err="1">
                <a:solidFill>
                  <a:srgbClr val="005B88"/>
                </a:solidFill>
                <a:latin typeface="Calibri" panose="020F0502020204030204" pitchFamily="34" charset="0"/>
                <a:cs typeface="Calibri" panose="020F0502020204030204" pitchFamily="34" charset="0"/>
              </a:rPr>
              <a:t>Arb</a:t>
            </a:r>
            <a:r>
              <a:rPr lang="de-DE" sz="1200" b="1" dirty="0">
                <a:solidFill>
                  <a:srgbClr val="005B88"/>
                </a:solidFill>
                <a:latin typeface="Calibri" panose="020F0502020204030204" pitchFamily="34" charset="0"/>
                <a:cs typeface="Calibri" panose="020F0502020204030204" pitchFamily="34" charset="0"/>
              </a:rPr>
              <a:t>./ Soz.-Päd., Therapeuten </a:t>
            </a:r>
            <a:r>
              <a:rPr lang="de-DE" sz="1200" dirty="0">
                <a:latin typeface="Calibri" panose="020F0502020204030204" pitchFamily="34" charset="0"/>
                <a:cs typeface="Calibri" panose="020F0502020204030204" pitchFamily="34" charset="0"/>
              </a:rPr>
              <a:t>u. a.). Examinierte Pflegende schließen als Palliativpflegefachkraft ab. Andere Berufsangehörige erhalten ein Zertifikat zur Palliativfachkraft.</a:t>
            </a:r>
          </a:p>
          <a:p>
            <a:endParaRPr lang="de-DE" sz="500" dirty="0">
              <a:latin typeface="Calibri" panose="020F0502020204030204" pitchFamily="34" charset="0"/>
              <a:cs typeface="Calibri" panose="020F0502020204030204" pitchFamily="34" charset="0"/>
            </a:endParaRPr>
          </a:p>
          <a:p>
            <a:r>
              <a:rPr lang="de-DE" sz="1200" dirty="0">
                <a:latin typeface="Calibri" panose="020F0502020204030204" pitchFamily="34" charset="0"/>
                <a:cs typeface="Calibri" panose="020F0502020204030204" pitchFamily="34" charset="0"/>
              </a:rPr>
              <a:t>Die Teilnahme an der Fortbildung setzt i. d. R. eine Tätigkeit im Gesundheitswesen mit </a:t>
            </a:r>
            <a:r>
              <a:rPr lang="de-DE" sz="1200" b="1" dirty="0">
                <a:solidFill>
                  <a:srgbClr val="005B88"/>
                </a:solidFill>
                <a:latin typeface="Calibri" panose="020F0502020204030204" pitchFamily="34" charset="0"/>
                <a:cs typeface="Calibri" panose="020F0502020204030204" pitchFamily="34" charset="0"/>
              </a:rPr>
              <a:t>Praxisbezug</a:t>
            </a:r>
            <a:r>
              <a:rPr lang="de-DE" sz="1200" dirty="0">
                <a:latin typeface="Calibri" panose="020F0502020204030204" pitchFamily="34" charset="0"/>
                <a:cs typeface="Calibri" panose="020F0502020204030204" pitchFamily="34" charset="0"/>
              </a:rPr>
              <a:t> voraus. </a:t>
            </a:r>
          </a:p>
          <a:p>
            <a:endParaRPr lang="de-DE" sz="1200" dirty="0">
              <a:latin typeface="Calibri" panose="020F0502020204030204" pitchFamily="34" charset="0"/>
              <a:cs typeface="Calibri" panose="020F0502020204030204" pitchFamily="34" charset="0"/>
            </a:endParaRPr>
          </a:p>
        </p:txBody>
      </p:sp>
      <p:pic>
        <p:nvPicPr>
          <p:cNvPr id="9" name="Bildplatzhalter 8"/>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609" r="609" b="12603"/>
          <a:stretch/>
        </p:blipFill>
        <p:spPr>
          <a:xfrm>
            <a:off x="7361619" y="518393"/>
            <a:ext cx="3170237" cy="3931915"/>
          </a:xfrm>
          <a:prstGeom prst="roundRect">
            <a:avLst>
              <a:gd name="adj" fmla="val 3374"/>
            </a:avLst>
          </a:prstGeom>
        </p:spPr>
      </p:pic>
      <p:sp>
        <p:nvSpPr>
          <p:cNvPr id="6" name="Inhaltsplatzhalter 5"/>
          <p:cNvSpPr>
            <a:spLocks noGrp="1"/>
          </p:cNvSpPr>
          <p:nvPr>
            <p:ph idx="4294967295"/>
          </p:nvPr>
        </p:nvSpPr>
        <p:spPr>
          <a:xfrm>
            <a:off x="7506217" y="5004767"/>
            <a:ext cx="2881043" cy="2051861"/>
          </a:xfrm>
        </p:spPr>
        <p:txBody>
          <a:bodyPr/>
          <a:lstStyle/>
          <a:p>
            <a:r>
              <a:rPr lang="de-DE" sz="1200" dirty="0">
                <a:solidFill>
                  <a:schemeClr val="bg1"/>
                </a:solidFill>
                <a:latin typeface="Calibri" panose="020F0502020204030204" pitchFamily="34" charset="0"/>
                <a:cs typeface="Calibri" panose="020F0502020204030204" pitchFamily="34" charset="0"/>
              </a:rPr>
              <a:t>Im Palliativkurs geht es um das ganzheitliche Betreuungskonzept für Patienten, die sich im fortschreitenden Stadium einer </a:t>
            </a:r>
            <a:r>
              <a:rPr lang="de-DE" sz="1200" dirty="0" err="1">
                <a:solidFill>
                  <a:schemeClr val="bg1"/>
                </a:solidFill>
                <a:latin typeface="Calibri" panose="020F0502020204030204" pitchFamily="34" charset="0"/>
                <a:cs typeface="Calibri" panose="020F0502020204030204" pitchFamily="34" charset="0"/>
              </a:rPr>
              <a:t>lebensver</a:t>
            </a:r>
            <a:r>
              <a:rPr lang="de-DE" sz="1200" dirty="0">
                <a:solidFill>
                  <a:schemeClr val="bg1"/>
                </a:solidFill>
                <a:latin typeface="Calibri" panose="020F0502020204030204" pitchFamily="34" charset="0"/>
                <a:cs typeface="Calibri" panose="020F0502020204030204" pitchFamily="34" charset="0"/>
              </a:rPr>
              <a:t>-kürzenden Erkrankung befinden und um die Begleitung der Angehörigen. Palliative Care beinhaltet u. a. die symptomorientierte, kreative und individuelle Pflege und die Auseinandersetzung mit den Themen Sterben, Tod und Trauer. Sie möchten mehr erfahren?  Dann freuen wir uns über Ihren Anruf!</a:t>
            </a:r>
          </a:p>
          <a:p>
            <a:endParaRPr lang="de-DE" dirty="0"/>
          </a:p>
        </p:txBody>
      </p:sp>
      <p:sp>
        <p:nvSpPr>
          <p:cNvPr id="7" name="Textplatzhalter 6"/>
          <p:cNvSpPr>
            <a:spLocks noGrp="1"/>
          </p:cNvSpPr>
          <p:nvPr>
            <p:ph type="body" sz="quarter" idx="4294967295"/>
          </p:nvPr>
        </p:nvSpPr>
        <p:spPr>
          <a:xfrm>
            <a:off x="7498363" y="4716735"/>
            <a:ext cx="2773362" cy="169658"/>
          </a:xfrm>
        </p:spPr>
        <p:txBody>
          <a:bodyPr/>
          <a:lstStyle/>
          <a:p>
            <a:r>
              <a:rPr lang="de-DE" sz="1400" b="1" dirty="0">
                <a:solidFill>
                  <a:schemeClr val="bg1"/>
                </a:solidFill>
                <a:latin typeface="Calibri" panose="020F0502020204030204" pitchFamily="34" charset="0"/>
                <a:cs typeface="Calibri" panose="020F0502020204030204" pitchFamily="34" charset="0"/>
              </a:rPr>
              <a:t>Was ist Palliative Care?</a:t>
            </a:r>
          </a:p>
        </p:txBody>
      </p:sp>
      <p:sp>
        <p:nvSpPr>
          <p:cNvPr id="8" name="Inhaltsplatzhalter 1"/>
          <p:cNvSpPr txBox="1">
            <a:spLocks/>
          </p:cNvSpPr>
          <p:nvPr/>
        </p:nvSpPr>
        <p:spPr>
          <a:xfrm>
            <a:off x="3906541" y="828303"/>
            <a:ext cx="3094072" cy="5832648"/>
          </a:xfrm>
          <a:prstGeom prst="rect">
            <a:avLst/>
          </a:prstGeom>
        </p:spPr>
        <p:txBody>
          <a:bodyPr vert="horz" lIns="0" tIns="0" rIns="0" bIns="0" rtlCol="0">
            <a:noAutofit/>
          </a:bodyPr>
          <a:lstStyle>
            <a:lvl1pPr marL="0" indent="0" algn="l" defTabSz="1043056" rtl="0" eaLnBrk="1" latinLnBrk="0" hangingPunct="1">
              <a:lnSpc>
                <a:spcPct val="114000"/>
              </a:lnSpc>
              <a:spcBef>
                <a:spcPts val="0"/>
              </a:spcBef>
              <a:buFont typeface="Arial" pitchFamily="34" charset="0"/>
              <a:buNone/>
              <a:defRPr sz="1000" kern="1200">
                <a:solidFill>
                  <a:schemeClr val="tx1"/>
                </a:solidFill>
                <a:latin typeface="+mn-lt"/>
                <a:ea typeface="+mn-ea"/>
                <a:cs typeface="+mn-cs"/>
              </a:defRPr>
            </a:lvl1pPr>
            <a:lvl2pPr marL="521528" indent="0" algn="l" defTabSz="1043056" rtl="0" eaLnBrk="1" latinLnBrk="0" hangingPunct="1">
              <a:spcBef>
                <a:spcPct val="20000"/>
              </a:spcBef>
              <a:buFont typeface="Arial" pitchFamily="34" charset="0"/>
              <a:buNone/>
              <a:defRPr sz="3200" kern="1200">
                <a:solidFill>
                  <a:schemeClr val="tx1"/>
                </a:solidFill>
                <a:latin typeface="+mn-lt"/>
                <a:ea typeface="+mn-ea"/>
                <a:cs typeface="+mn-cs"/>
              </a:defRPr>
            </a:lvl2pPr>
            <a:lvl3pPr marL="1043056" indent="0" algn="l" defTabSz="1043056" rtl="0" eaLnBrk="1" latinLnBrk="0" hangingPunct="1">
              <a:spcBef>
                <a:spcPct val="20000"/>
              </a:spcBef>
              <a:buFont typeface="Arial" pitchFamily="34" charset="0"/>
              <a:buNone/>
              <a:defRPr sz="2700" kern="1200">
                <a:solidFill>
                  <a:schemeClr val="tx1"/>
                </a:solidFill>
                <a:latin typeface="+mn-lt"/>
                <a:ea typeface="+mn-ea"/>
                <a:cs typeface="+mn-cs"/>
              </a:defRPr>
            </a:lvl3pPr>
            <a:lvl4pPr marL="1564584" indent="0" algn="l" defTabSz="1043056" rtl="0" eaLnBrk="1" latinLnBrk="0" hangingPunct="1">
              <a:spcBef>
                <a:spcPct val="20000"/>
              </a:spcBef>
              <a:buFont typeface="Arial" pitchFamily="34" charset="0"/>
              <a:buNone/>
              <a:defRPr sz="2300" kern="1200">
                <a:solidFill>
                  <a:schemeClr val="tx1"/>
                </a:solidFill>
                <a:latin typeface="+mn-lt"/>
                <a:ea typeface="+mn-ea"/>
                <a:cs typeface="+mn-cs"/>
              </a:defRPr>
            </a:lvl4pPr>
            <a:lvl5pPr marL="2086112" indent="0" algn="l" defTabSz="1043056" rtl="0" eaLnBrk="1" latinLnBrk="0" hangingPunct="1">
              <a:spcBef>
                <a:spcPct val="20000"/>
              </a:spcBef>
              <a:buFont typeface="Arial" pitchFamily="34" charset="0"/>
              <a:buNone/>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de-DE" sz="1400" b="1" dirty="0">
                <a:solidFill>
                  <a:srgbClr val="005B88"/>
                </a:solidFill>
                <a:latin typeface="Calibri" panose="020F0502020204030204" pitchFamily="34" charset="0"/>
                <a:cs typeface="Calibri" panose="020F0502020204030204" pitchFamily="34" charset="0"/>
              </a:rPr>
              <a:t>Zertifikat </a:t>
            </a:r>
          </a:p>
          <a:p>
            <a:r>
              <a:rPr lang="de-DE" sz="1200" dirty="0">
                <a:latin typeface="Calibri" panose="020F0502020204030204" pitchFamily="34" charset="0"/>
                <a:cs typeface="Calibri" panose="020F0502020204030204" pitchFamily="34" charset="0"/>
              </a:rPr>
              <a:t>Zur Zertifizierung “Palliativpflegefachkraft” bzw. “Palliativfachkraft” führt gemäß gesetzlicher Vorgaben die aktive Teilnahme am Kurs (mindestens 90 %, keine weitere Abschlussprüfung oder Praktika). Diese Zertifikate sind im vollen Umfang von den Krankenkassen anerkannt. Sie sind geeignet für eine qualifizierte Mitarbeit im SAPV Team, im Hospiz, im Hospizdienst, auf der Palliativstation und als Palliativkraft im Pflegeheim sowie in der Palliativberatung nach § 132 g SGB V.</a:t>
            </a:r>
          </a:p>
          <a:p>
            <a:endParaRPr lang="de-DE" sz="800" b="1" dirty="0">
              <a:solidFill>
                <a:srgbClr val="005B88"/>
              </a:solidFill>
              <a:latin typeface="Calibri" panose="020F0502020204030204" pitchFamily="34" charset="0"/>
              <a:cs typeface="Calibri" panose="020F0502020204030204" pitchFamily="34" charset="0"/>
            </a:endParaRPr>
          </a:p>
          <a:p>
            <a:r>
              <a:rPr lang="de-DE" sz="1400" b="1" dirty="0">
                <a:solidFill>
                  <a:srgbClr val="005B88"/>
                </a:solidFill>
                <a:latin typeface="Calibri" panose="020F0502020204030204" pitchFamily="34" charset="0"/>
                <a:cs typeface="Calibri" panose="020F0502020204030204" pitchFamily="34" charset="0"/>
              </a:rPr>
              <a:t>Nachholen</a:t>
            </a:r>
          </a:p>
          <a:p>
            <a:r>
              <a:rPr lang="de-DE" sz="1200" dirty="0">
                <a:latin typeface="Calibri" panose="020F0502020204030204" pitchFamily="34" charset="0"/>
                <a:cs typeface="Calibri" panose="020F0502020204030204" pitchFamily="34" charset="0"/>
              </a:rPr>
              <a:t>Verpasste Kurswochen oder Kurstage können gegen einer Verwaltungspauschale in unseren Onlinepräsenzkursen nachgeholt werden, um das Weiterbildungsziel zu erreichen.</a:t>
            </a:r>
          </a:p>
          <a:p>
            <a:endParaRPr lang="de-DE" sz="700" b="1" dirty="0">
              <a:solidFill>
                <a:srgbClr val="005B88"/>
              </a:solidFill>
              <a:latin typeface="Calibri" panose="020F0502020204030204" pitchFamily="34" charset="0"/>
              <a:cs typeface="Calibri" panose="020F0502020204030204" pitchFamily="34" charset="0"/>
            </a:endParaRPr>
          </a:p>
          <a:p>
            <a:r>
              <a:rPr lang="de-DE" sz="1400" b="1" dirty="0">
                <a:solidFill>
                  <a:srgbClr val="005B88"/>
                </a:solidFill>
                <a:latin typeface="Calibri" panose="020F0502020204030204" pitchFamily="34" charset="0"/>
                <a:cs typeface="Calibri" panose="020F0502020204030204" pitchFamily="34" charset="0"/>
              </a:rPr>
              <a:t>Unterrichtspläne </a:t>
            </a:r>
          </a:p>
          <a:p>
            <a:r>
              <a:rPr lang="de-DE" sz="1200" dirty="0">
                <a:latin typeface="Calibri" panose="020F0502020204030204" pitchFamily="34" charset="0"/>
                <a:cs typeface="Calibri" panose="020F0502020204030204" pitchFamily="34" charset="0"/>
              </a:rPr>
              <a:t>Die Unterrichtspläne können einen Monat vor Kursbeginn abgerufen werden unter </a:t>
            </a:r>
            <a:r>
              <a:rPr lang="de-DE" sz="1200" b="1" dirty="0">
                <a:solidFill>
                  <a:srgbClr val="005B88"/>
                </a:solidFill>
                <a:latin typeface="Calibri" panose="020F0502020204030204" pitchFamily="34" charset="0"/>
                <a:cs typeface="Calibri" panose="020F0502020204030204" pitchFamily="34" charset="0"/>
              </a:rPr>
              <a:t>www.mediacion.de</a:t>
            </a:r>
          </a:p>
          <a:p>
            <a:endParaRPr lang="de-DE" sz="500" b="1" dirty="0">
              <a:latin typeface="Calibri" panose="020F0502020204030204" pitchFamily="34" charset="0"/>
              <a:cs typeface="Calibri" panose="020F0502020204030204" pitchFamily="34" charset="0"/>
            </a:endParaRPr>
          </a:p>
          <a:p>
            <a:endParaRPr lang="de-DE" sz="500" dirty="0">
              <a:latin typeface="Calibri" panose="020F0502020204030204" pitchFamily="34" charset="0"/>
              <a:cs typeface="Calibri" panose="020F0502020204030204" pitchFamily="34" charset="0"/>
            </a:endParaRPr>
          </a:p>
          <a:p>
            <a:r>
              <a:rPr lang="de-DE" sz="1400" b="1" dirty="0">
                <a:solidFill>
                  <a:srgbClr val="005B88"/>
                </a:solidFill>
                <a:latin typeface="Calibri" panose="020F0502020204030204" pitchFamily="34" charset="0"/>
                <a:cs typeface="Calibri" panose="020F0502020204030204" pitchFamily="34" charset="0"/>
              </a:rPr>
              <a:t>Weitere Kurse </a:t>
            </a:r>
          </a:p>
          <a:p>
            <a:r>
              <a:rPr lang="de-DE" sz="1200" dirty="0">
                <a:latin typeface="Calibri" panose="020F0502020204030204" pitchFamily="34" charset="0"/>
                <a:cs typeface="Calibri" panose="020F0502020204030204" pitchFamily="34" charset="0"/>
              </a:rPr>
              <a:t>Weitere Angebote rund um das Thema Pflege und Palliative Care finden Sie auf unserer Internetseite unter </a:t>
            </a:r>
            <a:r>
              <a:rPr lang="de-DE" sz="1200" dirty="0">
                <a:latin typeface="Calibri" panose="020F0502020204030204" pitchFamily="34" charset="0"/>
                <a:cs typeface="Calibri" panose="020F0502020204030204" pitchFamily="34" charset="0"/>
                <a:hlinkClick r:id="rId4"/>
              </a:rPr>
              <a:t>www.mediacion.de</a:t>
            </a:r>
            <a:endParaRPr lang="de-DE" sz="1200" dirty="0">
              <a:latin typeface="Calibri" panose="020F0502020204030204" pitchFamily="34" charset="0"/>
              <a:cs typeface="Calibri" panose="020F0502020204030204" pitchFamily="34" charset="0"/>
            </a:endParaRPr>
          </a:p>
          <a:p>
            <a:pPr algn="ctr"/>
            <a:endParaRPr lang="de-DE" b="1" dirty="0"/>
          </a:p>
          <a:p>
            <a:pPr algn="ctr"/>
            <a:endParaRPr lang="de-DE" b="1" dirty="0"/>
          </a:p>
          <a:p>
            <a:pPr algn="ctr"/>
            <a:endParaRPr lang="de-DE" b="1" dirty="0"/>
          </a:p>
          <a:p>
            <a:pPr algn="ctr"/>
            <a:endParaRPr lang="de-DE" b="1" dirty="0"/>
          </a:p>
          <a:p>
            <a:pPr algn="ctr"/>
            <a:endParaRPr lang="de-DE" b="1" dirty="0"/>
          </a:p>
        </p:txBody>
      </p:sp>
      <p:sp>
        <p:nvSpPr>
          <p:cNvPr id="3" name="Textfeld 2"/>
          <p:cNvSpPr txBox="1"/>
          <p:nvPr/>
        </p:nvSpPr>
        <p:spPr>
          <a:xfrm>
            <a:off x="8875092" y="4192934"/>
            <a:ext cx="1728192" cy="307777"/>
          </a:xfrm>
          <a:prstGeom prst="rect">
            <a:avLst/>
          </a:prstGeom>
          <a:noFill/>
        </p:spPr>
        <p:txBody>
          <a:bodyPr wrap="square" rtlCol="0">
            <a:spAutoFit/>
          </a:bodyPr>
          <a:lstStyle/>
          <a:p>
            <a:pPr algn="r"/>
            <a:r>
              <a:rPr lang="de-DE" sz="1400" b="1" dirty="0">
                <a:solidFill>
                  <a:srgbClr val="F9FBF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Unser Kursbuch</a:t>
            </a:r>
          </a:p>
        </p:txBody>
      </p:sp>
    </p:spTree>
    <p:extLst>
      <p:ext uri="{BB962C8B-B14F-4D97-AF65-F5344CB8AC3E}">
        <p14:creationId xmlns:p14="http://schemas.microsoft.com/office/powerpoint/2010/main" val="2741209946"/>
      </p:ext>
    </p:extLst>
  </p:cSld>
  <p:clrMapOvr>
    <a:masterClrMapping/>
  </p:clrMapOvr>
</p:sld>
</file>

<file path=ppt/theme/theme1.xml><?xml version="1.0" encoding="utf-8"?>
<a:theme xmlns:a="http://schemas.openxmlformats.org/drawingml/2006/main" name="KA Stapelfeld Flyer DIN lang 12-18">
  <a:themeElements>
    <a:clrScheme name="KA Stapelfeld">
      <a:dk1>
        <a:srgbClr val="000000"/>
      </a:dk1>
      <a:lt1>
        <a:srgbClr val="FFFFFF"/>
      </a:lt1>
      <a:dk2>
        <a:srgbClr val="FBB900"/>
      </a:dk2>
      <a:lt2>
        <a:srgbClr val="FFFFFF"/>
      </a:lt2>
      <a:accent1>
        <a:srgbClr val="FBB900"/>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KA Stapelfeld">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BB9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AS Flyer Vorlage DIN Lang 03-20 final" id="{17C1CFF5-3ED6-4803-9D95-8B41C9DDBB1B}" vid="{A34303B5-0993-4673-8E48-170384A040F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KAS Flyer Vorlage DIN Lang 03-20 final (1)</Template>
  <TotalTime>0</TotalTime>
  <Words>528</Words>
  <Application>Microsoft Macintosh PowerPoint</Application>
  <PresentationFormat>Benutzerdefiniert</PresentationFormat>
  <Paragraphs>68</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Helvetica</vt:lpstr>
      <vt:lpstr>Tahoma</vt:lpstr>
      <vt:lpstr>KA Stapelfeld Flyer DIN lang 12-18</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Maisel Svenja</dc:creator>
  <cp:lastModifiedBy>Cornelia Schmedes</cp:lastModifiedBy>
  <cp:revision>74</cp:revision>
  <cp:lastPrinted>2021-07-20T13:48:12Z</cp:lastPrinted>
  <dcterms:created xsi:type="dcterms:W3CDTF">2020-04-24T10:53:50Z</dcterms:created>
  <dcterms:modified xsi:type="dcterms:W3CDTF">2024-01-14T20:25:28Z</dcterms:modified>
</cp:coreProperties>
</file>